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292" r:id="rId3"/>
    <p:sldId id="318" r:id="rId4"/>
    <p:sldId id="293" r:id="rId5"/>
    <p:sldId id="319" r:id="rId6"/>
    <p:sldId id="320" r:id="rId7"/>
    <p:sldId id="299" r:id="rId8"/>
    <p:sldId id="321" r:id="rId9"/>
    <p:sldId id="322" r:id="rId10"/>
    <p:sldId id="300" r:id="rId11"/>
    <p:sldId id="301" r:id="rId12"/>
    <p:sldId id="303" r:id="rId13"/>
    <p:sldId id="305" r:id="rId14"/>
    <p:sldId id="306" r:id="rId15"/>
    <p:sldId id="323" r:id="rId16"/>
    <p:sldId id="324" r:id="rId17"/>
    <p:sldId id="325" r:id="rId18"/>
    <p:sldId id="307" r:id="rId19"/>
    <p:sldId id="297" r:id="rId20"/>
    <p:sldId id="326" r:id="rId21"/>
    <p:sldId id="327" r:id="rId22"/>
    <p:sldId id="328" r:id="rId23"/>
    <p:sldId id="329" r:id="rId24"/>
    <p:sldId id="330" r:id="rId25"/>
    <p:sldId id="298" r:id="rId26"/>
    <p:sldId id="331" r:id="rId27"/>
    <p:sldId id="332" r:id="rId28"/>
    <p:sldId id="333" r:id="rId29"/>
    <p:sldId id="334"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12877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09931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05074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6181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DDDA8-E502-43F4-8D03-0C7687787DAA}" type="datetimeFigureOut">
              <a:rPr lang="en-IN" smtClean="0"/>
              <a:t>19-06-2021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00171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2EDDDA8-E502-43F4-8D03-0C7687787DAA}" type="datetimeFigureOut">
              <a:rPr lang="en-IN" smtClean="0"/>
              <a:t>19-06-2021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31978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2EDDDA8-E502-43F4-8D03-0C7687787DAA}" type="datetimeFigureOut">
              <a:rPr lang="en-IN" smtClean="0"/>
              <a:t>19-06-2021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7364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2EDDDA8-E502-43F4-8D03-0C7687787DAA}" type="datetimeFigureOut">
              <a:rPr lang="en-IN" smtClean="0"/>
              <a:t>19-06-2021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21976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DDDA8-E502-43F4-8D03-0C7687787DAA}" type="datetimeFigureOut">
              <a:rPr lang="en-IN" smtClean="0"/>
              <a:t>19-06-2021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48266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19-06-2021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70599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19-06-2021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21579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DDDA8-E502-43F4-8D03-0C7687787DAA}" type="datetimeFigureOut">
              <a:rPr lang="en-IN" smtClean="0"/>
              <a:t>19-06-2021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5BBAC-1C66-486A-94C6-943959D0C4F8}" type="slidenum">
              <a:rPr lang="en-IN" smtClean="0"/>
              <a:t>‹#›</a:t>
            </a:fld>
            <a:endParaRPr lang="en-IN"/>
          </a:p>
        </p:txBody>
      </p:sp>
    </p:spTree>
    <p:extLst>
      <p:ext uri="{BB962C8B-B14F-4D97-AF65-F5344CB8AC3E}">
        <p14:creationId xmlns:p14="http://schemas.microsoft.com/office/powerpoint/2010/main" val="1859966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ksuresh@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7426"/>
            <a:ext cx="9144000" cy="579549"/>
          </a:xfrm>
        </p:spPr>
        <p:txBody>
          <a:bodyPr>
            <a:normAutofit/>
          </a:bodyPr>
          <a:lstStyle/>
          <a:p>
            <a:r>
              <a:rPr lang="en-IN" sz="3200" b="1" dirty="0" err="1" smtClean="0">
                <a:solidFill>
                  <a:srgbClr val="C00000"/>
                </a:solidFill>
              </a:rPr>
              <a:t>CLISc</a:t>
            </a:r>
            <a:r>
              <a:rPr lang="en-IN" sz="3200" b="1" dirty="0" smtClean="0">
                <a:solidFill>
                  <a:srgbClr val="C00000"/>
                </a:solidFill>
              </a:rPr>
              <a:t>-Paper 6- Information Technology</a:t>
            </a:r>
            <a:endParaRPr lang="en-IN" sz="3200" b="1" dirty="0">
              <a:solidFill>
                <a:srgbClr val="C00000"/>
              </a:solidFill>
            </a:endParaRPr>
          </a:p>
        </p:txBody>
      </p:sp>
      <p:sp>
        <p:nvSpPr>
          <p:cNvPr id="3" name="Subtitle 2"/>
          <p:cNvSpPr>
            <a:spLocks noGrp="1"/>
          </p:cNvSpPr>
          <p:nvPr>
            <p:ph type="subTitle" idx="1"/>
          </p:nvPr>
        </p:nvSpPr>
        <p:spPr>
          <a:xfrm>
            <a:off x="1524000" y="1107584"/>
            <a:ext cx="9332890" cy="5447762"/>
          </a:xfrm>
        </p:spPr>
        <p:txBody>
          <a:bodyPr>
            <a:normAutofit/>
          </a:bodyPr>
          <a:lstStyle/>
          <a:p>
            <a:pPr>
              <a:lnSpc>
                <a:spcPct val="120000"/>
              </a:lnSpc>
              <a:spcBef>
                <a:spcPts val="0"/>
              </a:spcBef>
            </a:pPr>
            <a:r>
              <a:rPr lang="en-IN" sz="3000" b="1" dirty="0" smtClean="0">
                <a:solidFill>
                  <a:srgbClr val="92D050"/>
                </a:solidFill>
              </a:rPr>
              <a:t>Unit </a:t>
            </a:r>
            <a:r>
              <a:rPr lang="en-IN" sz="3000" b="1" dirty="0">
                <a:solidFill>
                  <a:srgbClr val="92D050"/>
                </a:solidFill>
              </a:rPr>
              <a:t>3-  Fundamentals of Computers, Components of a Computer- Input, Output Devices, Types of Printers, Secondary Storage Devices, Computer </a:t>
            </a:r>
            <a:r>
              <a:rPr lang="en-IN" sz="3000" b="1" dirty="0" smtClean="0">
                <a:solidFill>
                  <a:srgbClr val="92D050"/>
                </a:solidFill>
              </a:rPr>
              <a:t>Language</a:t>
            </a:r>
          </a:p>
          <a:p>
            <a:pPr>
              <a:lnSpc>
                <a:spcPct val="120000"/>
              </a:lnSpc>
              <a:spcBef>
                <a:spcPts val="0"/>
              </a:spcBef>
            </a:pPr>
            <a:r>
              <a:rPr lang="en-IN" sz="3500" b="1" dirty="0" err="1" smtClean="0"/>
              <a:t>Dr.</a:t>
            </a:r>
            <a:r>
              <a:rPr lang="en-IN" sz="3500" b="1" dirty="0" smtClean="0"/>
              <a:t> P.K Suresh Kumar</a:t>
            </a:r>
          </a:p>
          <a:p>
            <a:pPr>
              <a:lnSpc>
                <a:spcPct val="100000"/>
              </a:lnSpc>
              <a:spcBef>
                <a:spcPts val="0"/>
              </a:spcBef>
            </a:pPr>
            <a:r>
              <a:rPr lang="en-IN" dirty="0" smtClean="0"/>
              <a:t>Assistant Librarian (Senior Scale)</a:t>
            </a:r>
          </a:p>
          <a:p>
            <a:pPr>
              <a:lnSpc>
                <a:spcPct val="100000"/>
              </a:lnSpc>
              <a:spcBef>
                <a:spcPts val="0"/>
              </a:spcBef>
            </a:pPr>
            <a:r>
              <a:rPr lang="en-IN" dirty="0" smtClean="0"/>
              <a:t>Kerala University Library</a:t>
            </a:r>
          </a:p>
          <a:p>
            <a:pPr>
              <a:lnSpc>
                <a:spcPct val="100000"/>
              </a:lnSpc>
              <a:spcBef>
                <a:spcPts val="0"/>
              </a:spcBef>
            </a:pPr>
            <a:r>
              <a:rPr lang="en-IN" dirty="0" smtClean="0"/>
              <a:t>Thiruvananthapuram-34</a:t>
            </a:r>
          </a:p>
          <a:p>
            <a:pPr>
              <a:lnSpc>
                <a:spcPct val="100000"/>
              </a:lnSpc>
              <a:spcBef>
                <a:spcPts val="0"/>
              </a:spcBef>
            </a:pPr>
            <a:r>
              <a:rPr lang="en-IN" dirty="0" smtClean="0">
                <a:hlinkClick r:id="rId2"/>
              </a:rPr>
              <a:t>pksuresh@yahoo.com</a:t>
            </a:r>
            <a:endParaRPr lang="en-IN" dirty="0" smtClean="0"/>
          </a:p>
          <a:p>
            <a:pPr>
              <a:lnSpc>
                <a:spcPct val="100000"/>
              </a:lnSpc>
              <a:spcBef>
                <a:spcPts val="0"/>
              </a:spcBef>
            </a:pPr>
            <a:r>
              <a:rPr lang="en-IN" dirty="0" smtClean="0"/>
              <a:t>Pksuresh.weebly.com/ 9495718460</a:t>
            </a:r>
            <a:endParaRPr lang="en-IN" dirty="0"/>
          </a:p>
        </p:txBody>
      </p:sp>
    </p:spTree>
    <p:extLst>
      <p:ext uri="{BB962C8B-B14F-4D97-AF65-F5344CB8AC3E}">
        <p14:creationId xmlns:p14="http://schemas.microsoft.com/office/powerpoint/2010/main" val="3404735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lnSpcReduction="10000"/>
          </a:bodyPr>
          <a:lstStyle/>
          <a:p>
            <a:pPr marL="0" indent="0" algn="just">
              <a:buNone/>
            </a:pPr>
            <a:r>
              <a:rPr lang="en-IN" b="1" dirty="0" smtClean="0">
                <a:solidFill>
                  <a:srgbClr val="FF0000"/>
                </a:solidFill>
              </a:rPr>
              <a:t>Scanners </a:t>
            </a:r>
            <a:r>
              <a:rPr lang="en-IN" dirty="0" smtClean="0"/>
              <a:t> </a:t>
            </a:r>
            <a:r>
              <a:rPr lang="en-IN" dirty="0"/>
              <a:t>is an input device, which works more like a photocopy machine. It is used when some information is available on a paper and it is to be transferred to the hard disc of the computer for further manipulation.</a:t>
            </a:r>
          </a:p>
          <a:p>
            <a:pPr marL="0" indent="0" algn="just">
              <a:buNone/>
            </a:pPr>
            <a:r>
              <a:rPr lang="en-IN" dirty="0"/>
              <a:t>Scanner captures images from the source which are then converted into the digital form that can be stored on the disc. These images can be edited before they are printed</a:t>
            </a:r>
          </a:p>
          <a:p>
            <a:pPr marL="0" indent="0" algn="just">
              <a:buNone/>
            </a:pPr>
            <a:r>
              <a:rPr lang="en-IN" b="1" dirty="0">
                <a:solidFill>
                  <a:srgbClr val="FF0000"/>
                </a:solidFill>
              </a:rPr>
              <a:t>Digitizer </a:t>
            </a:r>
            <a:r>
              <a:rPr lang="en-IN" dirty="0"/>
              <a:t>is an input device, which converts </a:t>
            </a:r>
            <a:r>
              <a:rPr lang="en-IN" dirty="0" err="1"/>
              <a:t>analog</a:t>
            </a:r>
            <a:r>
              <a:rPr lang="en-IN" dirty="0"/>
              <a:t> information into a digital form. Digitizer can convert a signal from the television camera into a series of numbers that could be stored in a computer. They can be used by the computer to create a picture of whatever the camera had been pointed at.</a:t>
            </a:r>
          </a:p>
          <a:p>
            <a:pPr marL="0" indent="0" algn="just">
              <a:buNone/>
            </a:pPr>
            <a:r>
              <a:rPr lang="en-IN" dirty="0"/>
              <a:t>Digitizer is also known as Tablet or Graphics Tablet because it converts graphics and pictorial data into binary inputs. A graphic tablet as digitizer is used for doing fine works of drawing and images manipulation applications.</a:t>
            </a:r>
          </a:p>
          <a:p>
            <a:pPr marL="0" indent="0" algn="just">
              <a:buNone/>
            </a:pPr>
            <a:r>
              <a:rPr lang="en-IN" dirty="0" smtClean="0"/>
              <a:t>.</a:t>
            </a:r>
          </a:p>
        </p:txBody>
      </p:sp>
    </p:spTree>
    <p:extLst>
      <p:ext uri="{BB962C8B-B14F-4D97-AF65-F5344CB8AC3E}">
        <p14:creationId xmlns:p14="http://schemas.microsoft.com/office/powerpoint/2010/main" val="3561176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p:spPr>
        <p:txBody>
          <a:bodyPr>
            <a:normAutofit fontScale="90000"/>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lnSpcReduction="10000"/>
          </a:bodyPr>
          <a:lstStyle/>
          <a:p>
            <a:pPr marL="0" indent="0">
              <a:buNone/>
            </a:pPr>
            <a:r>
              <a:rPr lang="en-IN" b="1" dirty="0">
                <a:solidFill>
                  <a:srgbClr val="C00000"/>
                </a:solidFill>
              </a:rPr>
              <a:t>Voice/Speech </a:t>
            </a:r>
            <a:r>
              <a:rPr lang="en-IN" b="1" dirty="0" smtClean="0">
                <a:solidFill>
                  <a:srgbClr val="C00000"/>
                </a:solidFill>
              </a:rPr>
              <a:t>Input</a:t>
            </a:r>
            <a:r>
              <a:rPr lang="en-IN" b="1" dirty="0" smtClean="0">
                <a:solidFill>
                  <a:srgbClr val="FF0000"/>
                </a:solidFill>
              </a:rPr>
              <a:t>- </a:t>
            </a:r>
            <a:r>
              <a:rPr lang="en-IN" dirty="0" smtClean="0"/>
              <a:t>Human </a:t>
            </a:r>
            <a:r>
              <a:rPr lang="en-IN" dirty="0"/>
              <a:t>voices / speech so that this could form input to computer directly. This </a:t>
            </a:r>
            <a:r>
              <a:rPr lang="en-IN" dirty="0" smtClean="0"/>
              <a:t>approach will </a:t>
            </a:r>
            <a:r>
              <a:rPr lang="en-IN" dirty="0"/>
              <a:t>eliminate the need for keying in data. Voice recognition techniques along with several other techniques to </a:t>
            </a:r>
            <a:r>
              <a:rPr lang="en-IN" dirty="0" smtClean="0"/>
              <a:t>convert the </a:t>
            </a:r>
            <a:r>
              <a:rPr lang="en-IN" dirty="0"/>
              <a:t>voice signals to appropriate words and derive correct meaning of </a:t>
            </a:r>
            <a:r>
              <a:rPr lang="en-IN" dirty="0" smtClean="0"/>
              <a:t>words. </a:t>
            </a:r>
          </a:p>
          <a:p>
            <a:pPr marL="0" indent="0" algn="just">
              <a:buNone/>
            </a:pPr>
            <a:r>
              <a:rPr lang="en-IN" b="1" dirty="0">
                <a:solidFill>
                  <a:srgbClr val="C00000"/>
                </a:solidFill>
              </a:rPr>
              <a:t>Digital </a:t>
            </a:r>
            <a:r>
              <a:rPr lang="en-IN" b="1" dirty="0" smtClean="0">
                <a:solidFill>
                  <a:srgbClr val="C00000"/>
                </a:solidFill>
              </a:rPr>
              <a:t>Cameras- </a:t>
            </a:r>
            <a:r>
              <a:rPr lang="en-IN" dirty="0" smtClean="0"/>
              <a:t>Digital </a:t>
            </a:r>
            <a:r>
              <a:rPr lang="en-IN" dirty="0"/>
              <a:t>photography is the term that applies to taking pictures without using film. </a:t>
            </a:r>
            <a:r>
              <a:rPr lang="en-IN" dirty="0" smtClean="0"/>
              <a:t>The image </a:t>
            </a:r>
            <a:r>
              <a:rPr lang="en-IN" dirty="0"/>
              <a:t>is saved in a memory module on the camera and later on computer as a </a:t>
            </a:r>
            <a:r>
              <a:rPr lang="en-IN" dirty="0" smtClean="0"/>
              <a:t>graphics file.</a:t>
            </a:r>
          </a:p>
          <a:p>
            <a:pPr marL="0" indent="0" algn="just">
              <a:buNone/>
            </a:pPr>
            <a:r>
              <a:rPr lang="en-IN" b="1" dirty="0">
                <a:solidFill>
                  <a:srgbClr val="C00000"/>
                </a:solidFill>
              </a:rPr>
              <a:t>Bar Code Reader </a:t>
            </a:r>
            <a:r>
              <a:rPr lang="en-IN" dirty="0"/>
              <a:t>is a device used for reading bar coded data (data in form of light and dark lines). Bar coded data is generally used in </a:t>
            </a:r>
            <a:r>
              <a:rPr lang="en-IN" dirty="0" err="1"/>
              <a:t>labeling</a:t>
            </a:r>
            <a:r>
              <a:rPr lang="en-IN" dirty="0"/>
              <a:t> goods, numbering the books, etc. It may be a hand-held scanner or may be embedded in a stationary scanner.</a:t>
            </a:r>
          </a:p>
          <a:p>
            <a:pPr marL="0" indent="0" algn="just">
              <a:buNone/>
            </a:pPr>
            <a:r>
              <a:rPr lang="en-IN" dirty="0"/>
              <a:t>Bar Code Reader scans a bar code image, converts it into an alphanumeric value, which is then fed to the computer to which bar code reader is connected.</a:t>
            </a:r>
          </a:p>
          <a:p>
            <a:pPr marL="0" indent="0" algn="just">
              <a:buNone/>
            </a:pPr>
            <a:endParaRPr lang="en-IN" dirty="0" smtClean="0"/>
          </a:p>
        </p:txBody>
      </p:sp>
    </p:spTree>
    <p:extLst>
      <p:ext uri="{BB962C8B-B14F-4D97-AF65-F5344CB8AC3E}">
        <p14:creationId xmlns:p14="http://schemas.microsoft.com/office/powerpoint/2010/main" val="1241838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lnSpcReduction="10000"/>
          </a:bodyPr>
          <a:lstStyle/>
          <a:p>
            <a:pPr marL="0" indent="0">
              <a:buNone/>
            </a:pPr>
            <a:r>
              <a:rPr lang="en-IN" b="1" dirty="0">
                <a:solidFill>
                  <a:srgbClr val="C00000"/>
                </a:solidFill>
              </a:rPr>
              <a:t>Magnetic Ink Character </a:t>
            </a:r>
            <a:r>
              <a:rPr lang="en-IN" b="1" dirty="0" smtClean="0">
                <a:solidFill>
                  <a:srgbClr val="C00000"/>
                </a:solidFill>
              </a:rPr>
              <a:t>Recognition(MICR)</a:t>
            </a:r>
          </a:p>
          <a:p>
            <a:pPr marL="0" indent="0" algn="just">
              <a:buNone/>
            </a:pPr>
            <a:r>
              <a:rPr lang="en-IN" dirty="0" smtClean="0"/>
              <a:t>It is </a:t>
            </a:r>
            <a:r>
              <a:rPr lang="en-IN" dirty="0"/>
              <a:t>the process of reading characters </a:t>
            </a:r>
            <a:r>
              <a:rPr lang="en-IN" dirty="0" smtClean="0"/>
              <a:t>which are </a:t>
            </a:r>
            <a:r>
              <a:rPr lang="en-IN" i="1" dirty="0">
                <a:solidFill>
                  <a:srgbClr val="C00000"/>
                </a:solidFill>
              </a:rPr>
              <a:t>printed in magnetic ink</a:t>
            </a:r>
            <a:r>
              <a:rPr lang="en-IN" dirty="0"/>
              <a:t>. The MICR devices are generally used by the banking </a:t>
            </a:r>
            <a:r>
              <a:rPr lang="en-IN" dirty="0" smtClean="0"/>
              <a:t>industry to </a:t>
            </a:r>
            <a:r>
              <a:rPr lang="en-IN" dirty="0"/>
              <a:t>read the account numbers on cheques directly and do the necessary </a:t>
            </a:r>
            <a:r>
              <a:rPr lang="en-IN" dirty="0" smtClean="0"/>
              <a:t>processing- </a:t>
            </a:r>
            <a:r>
              <a:rPr lang="en-IN" dirty="0"/>
              <a:t>special ink </a:t>
            </a:r>
            <a:r>
              <a:rPr lang="en-IN" dirty="0" smtClean="0"/>
              <a:t>containing </a:t>
            </a:r>
            <a:r>
              <a:rPr lang="en-IN" dirty="0"/>
              <a:t>iron oxide </a:t>
            </a:r>
            <a:endParaRPr lang="en-IN" dirty="0" smtClean="0"/>
          </a:p>
          <a:p>
            <a:pPr marL="0" indent="0" algn="just">
              <a:buNone/>
            </a:pPr>
            <a:r>
              <a:rPr lang="en-IN" b="1" dirty="0">
                <a:solidFill>
                  <a:srgbClr val="C00000"/>
                </a:solidFill>
              </a:rPr>
              <a:t>Optical Character </a:t>
            </a:r>
            <a:r>
              <a:rPr lang="en-IN" b="1" dirty="0" smtClean="0">
                <a:solidFill>
                  <a:srgbClr val="C00000"/>
                </a:solidFill>
              </a:rPr>
              <a:t>Readers(OCR)</a:t>
            </a:r>
          </a:p>
          <a:p>
            <a:pPr marL="0" indent="0" algn="just">
              <a:buNone/>
            </a:pPr>
            <a:r>
              <a:rPr lang="en-IN" dirty="0" smtClean="0"/>
              <a:t>It make </a:t>
            </a:r>
            <a:r>
              <a:rPr lang="en-IN" dirty="0"/>
              <a:t>use of data input device which can </a:t>
            </a:r>
            <a:r>
              <a:rPr lang="en-IN" i="1" dirty="0" smtClean="0">
                <a:solidFill>
                  <a:srgbClr val="C00000"/>
                </a:solidFill>
              </a:rPr>
              <a:t>recognise printed </a:t>
            </a:r>
            <a:r>
              <a:rPr lang="en-IN" i="1" dirty="0">
                <a:solidFill>
                  <a:srgbClr val="C00000"/>
                </a:solidFill>
              </a:rPr>
              <a:t>or typed characters by a light scanning process</a:t>
            </a:r>
            <a:r>
              <a:rPr lang="en-IN" dirty="0"/>
              <a:t>. Many commercial </a:t>
            </a:r>
            <a:r>
              <a:rPr lang="en-IN" dirty="0" smtClean="0"/>
              <a:t>documents such </a:t>
            </a:r>
            <a:r>
              <a:rPr lang="en-IN" dirty="0"/>
              <a:t>as telephone bills, electricity bills, etc. have a row of figures across the </a:t>
            </a:r>
            <a:r>
              <a:rPr lang="en-IN" dirty="0" smtClean="0"/>
              <a:t>bottom which </a:t>
            </a:r>
            <a:r>
              <a:rPr lang="en-IN" dirty="0"/>
              <a:t>are read by an OCR scanner</a:t>
            </a:r>
            <a:r>
              <a:rPr lang="en-IN" dirty="0" smtClean="0"/>
              <a:t>.</a:t>
            </a:r>
          </a:p>
          <a:p>
            <a:pPr marL="0" indent="0" algn="just">
              <a:buNone/>
            </a:pPr>
            <a:r>
              <a:rPr lang="en-IN" b="1" dirty="0">
                <a:solidFill>
                  <a:srgbClr val="C00000"/>
                </a:solidFill>
              </a:rPr>
              <a:t>Optical Mark Recognition (OMR</a:t>
            </a:r>
            <a:r>
              <a:rPr lang="en-IN" b="1" dirty="0" smtClean="0">
                <a:solidFill>
                  <a:srgbClr val="C00000"/>
                </a:solidFill>
              </a:rPr>
              <a:t>)</a:t>
            </a:r>
          </a:p>
          <a:p>
            <a:pPr marL="0" indent="0" algn="just">
              <a:buNone/>
            </a:pPr>
            <a:r>
              <a:rPr lang="en-IN" i="1" dirty="0" smtClean="0">
                <a:solidFill>
                  <a:srgbClr val="C00000"/>
                </a:solidFill>
              </a:rPr>
              <a:t>Mark sense </a:t>
            </a:r>
            <a:r>
              <a:rPr lang="en-IN" i="1" dirty="0">
                <a:solidFill>
                  <a:srgbClr val="C00000"/>
                </a:solidFill>
              </a:rPr>
              <a:t>equipment can recognise whether certain areas of a document have been </a:t>
            </a:r>
            <a:r>
              <a:rPr lang="en-IN" i="1" dirty="0" smtClean="0">
                <a:solidFill>
                  <a:srgbClr val="C00000"/>
                </a:solidFill>
              </a:rPr>
              <a:t>shaded in </a:t>
            </a:r>
            <a:r>
              <a:rPr lang="en-IN" i="1" dirty="0">
                <a:solidFill>
                  <a:srgbClr val="C00000"/>
                </a:solidFill>
              </a:rPr>
              <a:t>pencil</a:t>
            </a:r>
            <a:r>
              <a:rPr lang="en-IN" dirty="0"/>
              <a:t>. The mark is sensed by using reflected light. Less light is reflected from </a:t>
            </a:r>
            <a:r>
              <a:rPr lang="en-IN" dirty="0" smtClean="0"/>
              <a:t>the mark </a:t>
            </a:r>
            <a:r>
              <a:rPr lang="en-IN" dirty="0"/>
              <a:t>than from the back ground of the paper</a:t>
            </a:r>
            <a:endParaRPr lang="en-IN" dirty="0" smtClean="0"/>
          </a:p>
        </p:txBody>
      </p:sp>
    </p:spTree>
    <p:extLst>
      <p:ext uri="{BB962C8B-B14F-4D97-AF65-F5344CB8AC3E}">
        <p14:creationId xmlns:p14="http://schemas.microsoft.com/office/powerpoint/2010/main" val="1996844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200" b="1" dirty="0" smtClean="0">
                <a:solidFill>
                  <a:srgbClr val="C00000"/>
                </a:solidFill>
              </a:rPr>
              <a:t>OUTPUT  </a:t>
            </a:r>
            <a:r>
              <a:rPr lang="en-IN" sz="3200" b="1" dirty="0">
                <a:solidFill>
                  <a:srgbClr val="C00000"/>
                </a:solidFill>
              </a:rPr>
              <a:t>DEVICES</a:t>
            </a:r>
          </a:p>
        </p:txBody>
      </p:sp>
      <p:sp>
        <p:nvSpPr>
          <p:cNvPr id="3" name="Content Placeholder 2"/>
          <p:cNvSpPr>
            <a:spLocks noGrp="1"/>
          </p:cNvSpPr>
          <p:nvPr>
            <p:ph idx="1"/>
          </p:nvPr>
        </p:nvSpPr>
        <p:spPr>
          <a:xfrm>
            <a:off x="838200" y="978794"/>
            <a:ext cx="10515600" cy="5198169"/>
          </a:xfrm>
        </p:spPr>
        <p:txBody>
          <a:bodyPr>
            <a:normAutofit/>
          </a:bodyPr>
          <a:lstStyle/>
          <a:p>
            <a:pPr marL="0" indent="0" algn="just">
              <a:buNone/>
            </a:pPr>
            <a:r>
              <a:rPr lang="en-IN" dirty="0"/>
              <a:t>There are two types of output devices:</a:t>
            </a:r>
          </a:p>
          <a:p>
            <a:pPr lvl="1" algn="just">
              <a:buFont typeface="Wingdings" panose="05000000000000000000" pitchFamily="2" charset="2"/>
              <a:buChar char="Ø"/>
            </a:pPr>
            <a:r>
              <a:rPr lang="en-IN" dirty="0" smtClean="0"/>
              <a:t>Softcopy </a:t>
            </a:r>
            <a:r>
              <a:rPr lang="en-IN" dirty="0"/>
              <a:t>terminals -A soft copy terminal is the one in which the output is on computer screen</a:t>
            </a:r>
          </a:p>
          <a:p>
            <a:pPr lvl="1" algn="just">
              <a:buFont typeface="Wingdings" panose="05000000000000000000" pitchFamily="2" charset="2"/>
              <a:buChar char="Ø"/>
            </a:pPr>
            <a:r>
              <a:rPr lang="en-IN" dirty="0" smtClean="0"/>
              <a:t>Hard </a:t>
            </a:r>
            <a:r>
              <a:rPr lang="en-IN" dirty="0"/>
              <a:t>copy terminals</a:t>
            </a:r>
          </a:p>
          <a:p>
            <a:pPr marL="0" indent="0" algn="just">
              <a:buNone/>
            </a:pPr>
            <a:r>
              <a:rPr lang="en-IN" b="1" dirty="0" smtClean="0">
                <a:solidFill>
                  <a:srgbClr val="C00000"/>
                </a:solidFill>
              </a:rPr>
              <a:t>Display Devices (VDU)</a:t>
            </a:r>
          </a:p>
          <a:p>
            <a:pPr marL="0" indent="0" algn="just">
              <a:buNone/>
            </a:pPr>
            <a:r>
              <a:rPr lang="en-IN" dirty="0"/>
              <a:t>Graphic display is made up of a series of dots called ‘pixels’ (picture elements) </a:t>
            </a:r>
            <a:r>
              <a:rPr lang="en-IN" dirty="0" smtClean="0"/>
              <a:t>whose pattern </a:t>
            </a:r>
            <a:r>
              <a:rPr lang="en-IN" dirty="0"/>
              <a:t>produces the </a:t>
            </a:r>
            <a:r>
              <a:rPr lang="en-IN" dirty="0" smtClean="0"/>
              <a:t>image.</a:t>
            </a:r>
          </a:p>
          <a:p>
            <a:pPr marL="457200" lvl="1" indent="0" algn="just">
              <a:buNone/>
            </a:pPr>
            <a:r>
              <a:rPr lang="en-IN" dirty="0"/>
              <a:t>Cathode Ray Tube (CRT</a:t>
            </a:r>
            <a:r>
              <a:rPr lang="en-IN" dirty="0" smtClean="0"/>
              <a:t>), Thin Film Technology (TFT</a:t>
            </a:r>
            <a:r>
              <a:rPr lang="en-IN" dirty="0"/>
              <a:t>), </a:t>
            </a:r>
            <a:r>
              <a:rPr lang="en-IN" dirty="0" smtClean="0"/>
              <a:t>Plasma, Liquid </a:t>
            </a:r>
            <a:r>
              <a:rPr lang="en-IN" dirty="0"/>
              <a:t>Crystal Display (LCD), Light </a:t>
            </a:r>
            <a:r>
              <a:rPr lang="en-IN" dirty="0" smtClean="0"/>
              <a:t>Emitting Diodes (LED)</a:t>
            </a:r>
            <a:endParaRPr lang="en-IN" dirty="0"/>
          </a:p>
          <a:p>
            <a:pPr marL="457200" lvl="1" indent="0" algn="just">
              <a:buNone/>
            </a:pPr>
            <a:r>
              <a:rPr lang="en-IN" dirty="0"/>
              <a:t>Projection Displays-These systems can be </a:t>
            </a:r>
            <a:r>
              <a:rPr lang="en-IN" dirty="0" smtClean="0"/>
              <a:t>connected to </a:t>
            </a:r>
            <a:r>
              <a:rPr lang="en-IN" dirty="0"/>
              <a:t>computer and whatever appears on the computer terminal gets enlarged and projected on a large screen. These devices are commonly used in seminars, class rooms </a:t>
            </a:r>
            <a:r>
              <a:rPr lang="en-IN" dirty="0" smtClean="0"/>
              <a:t>and marketing </a:t>
            </a:r>
            <a:r>
              <a:rPr lang="en-IN" dirty="0"/>
              <a:t>presentation</a:t>
            </a:r>
            <a:endParaRPr lang="en-IN" dirty="0" smtClean="0"/>
          </a:p>
        </p:txBody>
      </p:sp>
    </p:spTree>
    <p:extLst>
      <p:ext uri="{BB962C8B-B14F-4D97-AF65-F5344CB8AC3E}">
        <p14:creationId xmlns:p14="http://schemas.microsoft.com/office/powerpoint/2010/main" val="432951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smtClean="0">
                <a:solidFill>
                  <a:srgbClr val="FF0000"/>
                </a:solidFill>
              </a:rPr>
              <a:t>OUTPUT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a:bodyPr>
          <a:lstStyle/>
          <a:p>
            <a:pPr marL="0" indent="0" algn="just">
              <a:buNone/>
            </a:pPr>
            <a:r>
              <a:rPr lang="en-IN" b="1" dirty="0" smtClean="0">
                <a:solidFill>
                  <a:srgbClr val="C00000"/>
                </a:solidFill>
              </a:rPr>
              <a:t>Printers</a:t>
            </a:r>
          </a:p>
          <a:p>
            <a:pPr marL="0" indent="0" algn="just">
              <a:buNone/>
            </a:pPr>
            <a:r>
              <a:rPr lang="en-IN" dirty="0"/>
              <a:t>Printers are one of the most common forms of output devices. They are used </a:t>
            </a:r>
            <a:r>
              <a:rPr lang="en-IN" dirty="0" smtClean="0"/>
              <a:t>for producing </a:t>
            </a:r>
            <a:r>
              <a:rPr lang="en-IN" dirty="0"/>
              <a:t>output on paper. There are a large variety of printing devices which can </a:t>
            </a:r>
            <a:r>
              <a:rPr lang="en-IN" dirty="0" smtClean="0"/>
              <a:t>be classified </a:t>
            </a:r>
            <a:r>
              <a:rPr lang="en-IN" dirty="0"/>
              <a:t>according to the print quality and the printing </a:t>
            </a:r>
            <a:r>
              <a:rPr lang="en-IN" dirty="0" smtClean="0"/>
              <a:t>speeds</a:t>
            </a:r>
          </a:p>
          <a:p>
            <a:pPr marL="0" indent="0" algn="just">
              <a:buNone/>
            </a:pPr>
            <a:r>
              <a:rPr lang="en-IN" dirty="0"/>
              <a:t>Printing Technology — Impact Printers vs. Non-Impact Printers</a:t>
            </a:r>
          </a:p>
          <a:p>
            <a:pPr marL="457200" lvl="1" indent="0" algn="just">
              <a:buNone/>
            </a:pPr>
            <a:r>
              <a:rPr lang="en-IN" dirty="0"/>
              <a:t>Impact printers use variations of standard typewriter printing mechanism where </a:t>
            </a:r>
            <a:r>
              <a:rPr lang="en-IN" i="1" dirty="0">
                <a:solidFill>
                  <a:srgbClr val="C00000"/>
                </a:solidFill>
              </a:rPr>
              <a:t>a </a:t>
            </a:r>
            <a:r>
              <a:rPr lang="en-IN" i="1" dirty="0" smtClean="0">
                <a:solidFill>
                  <a:srgbClr val="C00000"/>
                </a:solidFill>
              </a:rPr>
              <a:t>hammer strikes </a:t>
            </a:r>
            <a:r>
              <a:rPr lang="en-IN" i="1" dirty="0">
                <a:solidFill>
                  <a:srgbClr val="C00000"/>
                </a:solidFill>
              </a:rPr>
              <a:t>paper through inked ribbon</a:t>
            </a:r>
            <a:r>
              <a:rPr lang="en-IN" dirty="0" smtClean="0"/>
              <a:t>.-Dot Matrix Printer </a:t>
            </a:r>
          </a:p>
          <a:p>
            <a:pPr marL="457200" lvl="1" indent="0" algn="just">
              <a:buNone/>
            </a:pPr>
            <a:r>
              <a:rPr lang="en-IN" dirty="0" smtClean="0"/>
              <a:t>Non-impact </a:t>
            </a:r>
            <a:r>
              <a:rPr lang="en-IN" dirty="0"/>
              <a:t>printer uses </a:t>
            </a:r>
            <a:r>
              <a:rPr lang="en-IN" i="1" dirty="0">
                <a:solidFill>
                  <a:srgbClr val="C00000"/>
                </a:solidFill>
              </a:rPr>
              <a:t>chemical, heat or </a:t>
            </a:r>
            <a:r>
              <a:rPr lang="en-IN" i="1" dirty="0" smtClean="0">
                <a:solidFill>
                  <a:srgbClr val="C00000"/>
                </a:solidFill>
              </a:rPr>
              <a:t>electrical signals </a:t>
            </a:r>
            <a:r>
              <a:rPr lang="en-IN" i="1" dirty="0">
                <a:solidFill>
                  <a:srgbClr val="C00000"/>
                </a:solidFill>
              </a:rPr>
              <a:t>to itch or induce </a:t>
            </a:r>
            <a:r>
              <a:rPr lang="en-IN" i="1" dirty="0" smtClean="0">
                <a:solidFill>
                  <a:srgbClr val="C00000"/>
                </a:solidFill>
              </a:rPr>
              <a:t>symbols </a:t>
            </a:r>
            <a:r>
              <a:rPr lang="en-IN" i="1" dirty="0">
                <a:solidFill>
                  <a:srgbClr val="C00000"/>
                </a:solidFill>
              </a:rPr>
              <a:t>on </a:t>
            </a:r>
            <a:r>
              <a:rPr lang="en-IN" i="1" dirty="0" smtClean="0">
                <a:solidFill>
                  <a:srgbClr val="C00000"/>
                </a:solidFill>
              </a:rPr>
              <a:t>paper</a:t>
            </a:r>
            <a:r>
              <a:rPr lang="en-IN" dirty="0" smtClean="0"/>
              <a:t>.-Laser Printer</a:t>
            </a:r>
          </a:p>
          <a:p>
            <a:pPr marL="0" indent="0" algn="just">
              <a:buNone/>
            </a:pPr>
            <a:r>
              <a:rPr lang="en-IN" dirty="0" smtClean="0"/>
              <a:t> </a:t>
            </a:r>
            <a:r>
              <a:rPr lang="en-IN" b="1" dirty="0">
                <a:solidFill>
                  <a:srgbClr val="C00000"/>
                </a:solidFill>
              </a:rPr>
              <a:t>Character Printers </a:t>
            </a:r>
            <a:r>
              <a:rPr lang="en-IN" dirty="0"/>
              <a:t>are printers, which print one character at a </a:t>
            </a:r>
            <a:r>
              <a:rPr lang="en-IN" dirty="0" smtClean="0"/>
              <a:t>time. These </a:t>
            </a:r>
            <a:r>
              <a:rPr lang="en-IN" dirty="0"/>
              <a:t>are of further two types:</a:t>
            </a:r>
          </a:p>
          <a:p>
            <a:pPr lvl="1" algn="just">
              <a:buFont typeface="Wingdings" panose="05000000000000000000" pitchFamily="2" charset="2"/>
              <a:buChar char="Ø"/>
            </a:pPr>
            <a:r>
              <a:rPr lang="en-IN" dirty="0" smtClean="0"/>
              <a:t>Dot </a:t>
            </a:r>
            <a:r>
              <a:rPr lang="en-IN" dirty="0"/>
              <a:t>Matrix Printer (DMP)</a:t>
            </a:r>
          </a:p>
          <a:p>
            <a:pPr lvl="1" algn="just">
              <a:buFont typeface="Wingdings" panose="05000000000000000000" pitchFamily="2" charset="2"/>
              <a:buChar char="Ø"/>
            </a:pPr>
            <a:r>
              <a:rPr lang="en-IN" dirty="0" smtClean="0"/>
              <a:t>Daisy </a:t>
            </a:r>
            <a:r>
              <a:rPr lang="en-IN" dirty="0"/>
              <a:t>Wheel</a:t>
            </a:r>
            <a:endParaRPr lang="en-IN" dirty="0" smtClean="0"/>
          </a:p>
        </p:txBody>
      </p:sp>
    </p:spTree>
    <p:extLst>
      <p:ext uri="{BB962C8B-B14F-4D97-AF65-F5344CB8AC3E}">
        <p14:creationId xmlns:p14="http://schemas.microsoft.com/office/powerpoint/2010/main" val="2230471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smtClean="0">
                <a:solidFill>
                  <a:srgbClr val="FF0000"/>
                </a:solidFill>
              </a:rPr>
              <a:t>OUTPUT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a:bodyPr>
          <a:lstStyle/>
          <a:p>
            <a:pPr marL="0" indent="0" algn="just">
              <a:buNone/>
            </a:pPr>
            <a:r>
              <a:rPr lang="en-IN" b="1" dirty="0" smtClean="0">
                <a:solidFill>
                  <a:srgbClr val="C00000"/>
                </a:solidFill>
              </a:rPr>
              <a:t>Printers</a:t>
            </a:r>
          </a:p>
          <a:p>
            <a:pPr marL="0" indent="0" algn="just">
              <a:buNone/>
            </a:pPr>
            <a:r>
              <a:rPr lang="en-IN" dirty="0"/>
              <a:t>Printers are one of the most common forms of output devices. They are used </a:t>
            </a:r>
            <a:r>
              <a:rPr lang="en-IN" dirty="0" smtClean="0"/>
              <a:t>for producing </a:t>
            </a:r>
            <a:r>
              <a:rPr lang="en-IN" dirty="0"/>
              <a:t>output on paper. There are a large variety of printing devices which can </a:t>
            </a:r>
            <a:r>
              <a:rPr lang="en-IN" dirty="0" smtClean="0"/>
              <a:t>be classified </a:t>
            </a:r>
            <a:r>
              <a:rPr lang="en-IN" dirty="0"/>
              <a:t>according to the print quality and the printing </a:t>
            </a:r>
            <a:r>
              <a:rPr lang="en-IN" dirty="0" smtClean="0"/>
              <a:t>speeds</a:t>
            </a:r>
          </a:p>
          <a:p>
            <a:pPr marL="0" indent="0" algn="just">
              <a:buNone/>
            </a:pPr>
            <a:r>
              <a:rPr lang="en-IN" dirty="0"/>
              <a:t>Printing Technology — Impact Printers vs. Non-Impact Printers</a:t>
            </a:r>
          </a:p>
          <a:p>
            <a:pPr marL="457200" lvl="1" indent="0" algn="just">
              <a:buNone/>
            </a:pPr>
            <a:r>
              <a:rPr lang="en-IN" dirty="0"/>
              <a:t>Impact printers use variations of standard typewriter printing mechanism where </a:t>
            </a:r>
            <a:r>
              <a:rPr lang="en-IN" i="1" dirty="0">
                <a:solidFill>
                  <a:srgbClr val="C00000"/>
                </a:solidFill>
              </a:rPr>
              <a:t>a </a:t>
            </a:r>
            <a:r>
              <a:rPr lang="en-IN" i="1" dirty="0" smtClean="0">
                <a:solidFill>
                  <a:srgbClr val="C00000"/>
                </a:solidFill>
              </a:rPr>
              <a:t>hammer strikes </a:t>
            </a:r>
            <a:r>
              <a:rPr lang="en-IN" i="1" dirty="0">
                <a:solidFill>
                  <a:srgbClr val="C00000"/>
                </a:solidFill>
              </a:rPr>
              <a:t>paper through inked ribbon</a:t>
            </a:r>
            <a:r>
              <a:rPr lang="en-IN" dirty="0" smtClean="0"/>
              <a:t>.-Dot Matrix Printer </a:t>
            </a:r>
          </a:p>
          <a:p>
            <a:pPr marL="457200" lvl="1" indent="0" algn="just">
              <a:buNone/>
            </a:pPr>
            <a:r>
              <a:rPr lang="en-IN" dirty="0" smtClean="0"/>
              <a:t>Non-impact </a:t>
            </a:r>
            <a:r>
              <a:rPr lang="en-IN" dirty="0"/>
              <a:t>printer uses </a:t>
            </a:r>
            <a:r>
              <a:rPr lang="en-IN" i="1" dirty="0">
                <a:solidFill>
                  <a:srgbClr val="C00000"/>
                </a:solidFill>
              </a:rPr>
              <a:t>chemical, heat or </a:t>
            </a:r>
            <a:r>
              <a:rPr lang="en-IN" i="1" dirty="0" smtClean="0">
                <a:solidFill>
                  <a:srgbClr val="C00000"/>
                </a:solidFill>
              </a:rPr>
              <a:t>electrical signals </a:t>
            </a:r>
            <a:r>
              <a:rPr lang="en-IN" i="1" dirty="0">
                <a:solidFill>
                  <a:srgbClr val="C00000"/>
                </a:solidFill>
              </a:rPr>
              <a:t>to itch or induce </a:t>
            </a:r>
            <a:r>
              <a:rPr lang="en-IN" i="1" dirty="0" smtClean="0">
                <a:solidFill>
                  <a:srgbClr val="C00000"/>
                </a:solidFill>
              </a:rPr>
              <a:t>symbols </a:t>
            </a:r>
            <a:r>
              <a:rPr lang="en-IN" i="1" dirty="0">
                <a:solidFill>
                  <a:srgbClr val="C00000"/>
                </a:solidFill>
              </a:rPr>
              <a:t>on </a:t>
            </a:r>
            <a:r>
              <a:rPr lang="en-IN" i="1" dirty="0" smtClean="0">
                <a:solidFill>
                  <a:srgbClr val="C00000"/>
                </a:solidFill>
              </a:rPr>
              <a:t>paper</a:t>
            </a:r>
            <a:r>
              <a:rPr lang="en-IN" dirty="0" smtClean="0"/>
              <a:t>.-Laser Printer</a:t>
            </a:r>
          </a:p>
          <a:p>
            <a:pPr marL="0" indent="0" algn="just">
              <a:buNone/>
            </a:pPr>
            <a:r>
              <a:rPr lang="en-IN" dirty="0" smtClean="0"/>
              <a:t> </a:t>
            </a:r>
            <a:r>
              <a:rPr lang="en-IN" b="1" dirty="0">
                <a:solidFill>
                  <a:srgbClr val="C00000"/>
                </a:solidFill>
              </a:rPr>
              <a:t>Character Printers </a:t>
            </a:r>
            <a:r>
              <a:rPr lang="en-IN" dirty="0"/>
              <a:t>are printers, which print one character at a </a:t>
            </a:r>
            <a:r>
              <a:rPr lang="en-IN" dirty="0" smtClean="0"/>
              <a:t>time. These </a:t>
            </a:r>
            <a:r>
              <a:rPr lang="en-IN" dirty="0"/>
              <a:t>are of further two types:</a:t>
            </a:r>
          </a:p>
          <a:p>
            <a:pPr lvl="1" algn="just">
              <a:buFont typeface="Wingdings" panose="05000000000000000000" pitchFamily="2" charset="2"/>
              <a:buChar char="Ø"/>
            </a:pPr>
            <a:r>
              <a:rPr lang="en-IN" dirty="0" smtClean="0"/>
              <a:t>Dot </a:t>
            </a:r>
            <a:r>
              <a:rPr lang="en-IN" dirty="0"/>
              <a:t>Matrix Printer (DMP)</a:t>
            </a:r>
          </a:p>
          <a:p>
            <a:pPr lvl="1" algn="just">
              <a:buFont typeface="Wingdings" panose="05000000000000000000" pitchFamily="2" charset="2"/>
              <a:buChar char="Ø"/>
            </a:pPr>
            <a:r>
              <a:rPr lang="en-IN" dirty="0" smtClean="0"/>
              <a:t>Daisy </a:t>
            </a:r>
            <a:r>
              <a:rPr lang="en-IN" dirty="0"/>
              <a:t>Wheel</a:t>
            </a:r>
            <a:endParaRPr lang="en-IN" dirty="0" smtClean="0"/>
          </a:p>
        </p:txBody>
      </p:sp>
    </p:spTree>
    <p:extLst>
      <p:ext uri="{BB962C8B-B14F-4D97-AF65-F5344CB8AC3E}">
        <p14:creationId xmlns:p14="http://schemas.microsoft.com/office/powerpoint/2010/main" val="2353993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smtClean="0">
                <a:solidFill>
                  <a:srgbClr val="FF0000"/>
                </a:solidFill>
              </a:rPr>
              <a:t>Impact Printers</a:t>
            </a:r>
            <a:endParaRPr lang="en-IN" sz="3500" b="1" dirty="0">
              <a:solidFill>
                <a:srgbClr val="FF0000"/>
              </a:solidFill>
            </a:endParaRPr>
          </a:p>
        </p:txBody>
      </p:sp>
      <p:sp>
        <p:nvSpPr>
          <p:cNvPr id="3" name="Content Placeholder 2"/>
          <p:cNvSpPr>
            <a:spLocks noGrp="1"/>
          </p:cNvSpPr>
          <p:nvPr>
            <p:ph idx="1"/>
          </p:nvPr>
        </p:nvSpPr>
        <p:spPr>
          <a:xfrm>
            <a:off x="838200" y="978794"/>
            <a:ext cx="10515600" cy="5198169"/>
          </a:xfrm>
        </p:spPr>
        <p:txBody>
          <a:bodyPr>
            <a:normAutofit fontScale="92500" lnSpcReduction="20000"/>
          </a:bodyPr>
          <a:lstStyle/>
          <a:p>
            <a:pPr marL="0" indent="0" algn="just">
              <a:buNone/>
            </a:pPr>
            <a:r>
              <a:rPr lang="en-IN" b="1" dirty="0" smtClean="0">
                <a:solidFill>
                  <a:srgbClr val="C00000"/>
                </a:solidFill>
              </a:rPr>
              <a:t>Dot </a:t>
            </a:r>
            <a:r>
              <a:rPr lang="en-IN" b="1" dirty="0">
                <a:solidFill>
                  <a:srgbClr val="C00000"/>
                </a:solidFill>
              </a:rPr>
              <a:t>Matrix </a:t>
            </a:r>
            <a:r>
              <a:rPr lang="en-IN" b="1" dirty="0" smtClean="0">
                <a:solidFill>
                  <a:srgbClr val="C00000"/>
                </a:solidFill>
              </a:rPr>
              <a:t>Printer- </a:t>
            </a:r>
            <a:r>
              <a:rPr lang="en-IN" dirty="0" smtClean="0"/>
              <a:t>In </a:t>
            </a:r>
            <a:r>
              <a:rPr lang="en-IN" dirty="0"/>
              <a:t>the market, one of the most popular printer is Dot Matrix Printer because of their ease of printing features and economical price. Each character printed is in form of pattern of Dot's and head consists of a Matrix of Pins of size(5*7, 7*9, 9*7 or 9*9) which comes out to form a character that is why it is called Dot Matrix Printer</a:t>
            </a:r>
            <a:r>
              <a:rPr lang="en-IN" dirty="0" smtClean="0"/>
              <a:t>.</a:t>
            </a:r>
          </a:p>
          <a:p>
            <a:pPr marL="457200" lvl="1" indent="0" algn="just">
              <a:buNone/>
            </a:pPr>
            <a:r>
              <a:rPr lang="en-IN" dirty="0" smtClean="0"/>
              <a:t>Advantages-Inexpensive, Widely Used, Other </a:t>
            </a:r>
            <a:r>
              <a:rPr lang="en-IN" dirty="0"/>
              <a:t>language characters can be printed</a:t>
            </a:r>
          </a:p>
          <a:p>
            <a:pPr marL="457200" lvl="1" indent="0" algn="just">
              <a:buNone/>
            </a:pPr>
            <a:r>
              <a:rPr lang="en-IN" dirty="0" smtClean="0"/>
              <a:t>Disadvantages-Slow Speed, Poor Quality</a:t>
            </a:r>
          </a:p>
          <a:p>
            <a:pPr marL="0" indent="0" algn="just">
              <a:buNone/>
            </a:pPr>
            <a:r>
              <a:rPr lang="en-IN" b="1" dirty="0">
                <a:solidFill>
                  <a:srgbClr val="C00000"/>
                </a:solidFill>
              </a:rPr>
              <a:t>Daisy </a:t>
            </a:r>
            <a:r>
              <a:rPr lang="en-IN" b="1" dirty="0" smtClean="0">
                <a:solidFill>
                  <a:srgbClr val="C00000"/>
                </a:solidFill>
              </a:rPr>
              <a:t>Wheel- </a:t>
            </a:r>
            <a:r>
              <a:rPr lang="en-IN" dirty="0" smtClean="0"/>
              <a:t>Head </a:t>
            </a:r>
            <a:r>
              <a:rPr lang="en-IN" dirty="0"/>
              <a:t>is lying on a wheel and Pins corresponding to characters are like petals of Daisy (flower name) that is why it is called Daisy Wheel Printer</a:t>
            </a:r>
          </a:p>
          <a:p>
            <a:pPr marL="0" indent="0" algn="just">
              <a:buNone/>
            </a:pPr>
            <a:r>
              <a:rPr lang="en-IN" b="1" dirty="0">
                <a:solidFill>
                  <a:srgbClr val="C00000"/>
                </a:solidFill>
              </a:rPr>
              <a:t>Line Printers</a:t>
            </a:r>
          </a:p>
          <a:p>
            <a:pPr marL="0" indent="0" algn="just">
              <a:buNone/>
            </a:pPr>
            <a:r>
              <a:rPr lang="en-IN" dirty="0"/>
              <a:t>Line printers are printers, which print one line at a time.</a:t>
            </a:r>
          </a:p>
          <a:p>
            <a:pPr marL="0" indent="0" algn="just">
              <a:buNone/>
            </a:pPr>
            <a:r>
              <a:rPr lang="en-IN" dirty="0"/>
              <a:t>These are of further two types:</a:t>
            </a:r>
          </a:p>
          <a:p>
            <a:pPr lvl="1" algn="just">
              <a:buFont typeface="Wingdings" panose="05000000000000000000" pitchFamily="2" charset="2"/>
              <a:buChar char="Ø"/>
            </a:pPr>
            <a:r>
              <a:rPr lang="en-IN" dirty="0" smtClean="0"/>
              <a:t>Drum </a:t>
            </a:r>
            <a:r>
              <a:rPr lang="en-IN" dirty="0"/>
              <a:t>Printer</a:t>
            </a:r>
          </a:p>
          <a:p>
            <a:pPr lvl="1" algn="just">
              <a:buFont typeface="Wingdings" panose="05000000000000000000" pitchFamily="2" charset="2"/>
              <a:buChar char="Ø"/>
            </a:pPr>
            <a:r>
              <a:rPr lang="en-IN" dirty="0" smtClean="0"/>
              <a:t>Chain </a:t>
            </a:r>
            <a:r>
              <a:rPr lang="en-IN" dirty="0"/>
              <a:t>Printer</a:t>
            </a:r>
          </a:p>
          <a:p>
            <a:pPr marL="0" indent="0" algn="just">
              <a:buNone/>
            </a:pPr>
            <a:endParaRPr lang="en-IN" dirty="0"/>
          </a:p>
        </p:txBody>
      </p:sp>
    </p:spTree>
    <p:extLst>
      <p:ext uri="{BB962C8B-B14F-4D97-AF65-F5344CB8AC3E}">
        <p14:creationId xmlns:p14="http://schemas.microsoft.com/office/powerpoint/2010/main" val="3168192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smtClean="0">
                <a:solidFill>
                  <a:srgbClr val="FF0000"/>
                </a:solidFill>
              </a:rPr>
              <a:t>Non- Impact Printers</a:t>
            </a:r>
            <a:endParaRPr lang="en-IN" sz="3500" b="1" dirty="0">
              <a:solidFill>
                <a:srgbClr val="FF0000"/>
              </a:solidFill>
            </a:endParaRPr>
          </a:p>
        </p:txBody>
      </p:sp>
      <p:sp>
        <p:nvSpPr>
          <p:cNvPr id="3" name="Content Placeholder 2"/>
          <p:cNvSpPr>
            <a:spLocks noGrp="1"/>
          </p:cNvSpPr>
          <p:nvPr>
            <p:ph idx="1"/>
          </p:nvPr>
        </p:nvSpPr>
        <p:spPr>
          <a:xfrm>
            <a:off x="838200" y="978794"/>
            <a:ext cx="10515600" cy="5198169"/>
          </a:xfrm>
        </p:spPr>
        <p:txBody>
          <a:bodyPr>
            <a:normAutofit/>
          </a:bodyPr>
          <a:lstStyle/>
          <a:p>
            <a:pPr marL="0" indent="0" algn="just">
              <a:buNone/>
            </a:pPr>
            <a:r>
              <a:rPr lang="en-IN" dirty="0"/>
              <a:t>The printers that print the characters without striking against the ribbon and onto the paper are called Non-impact Printers. These printers print a complete page at a time, also called as Page Printers.</a:t>
            </a:r>
          </a:p>
          <a:p>
            <a:pPr marL="0" indent="0" algn="just">
              <a:buNone/>
            </a:pPr>
            <a:r>
              <a:rPr lang="en-IN" dirty="0"/>
              <a:t>These printers are of two types:</a:t>
            </a:r>
          </a:p>
          <a:p>
            <a:pPr lvl="1" algn="just">
              <a:buFont typeface="Wingdings" panose="05000000000000000000" pitchFamily="2" charset="2"/>
              <a:buChar char="Ø"/>
            </a:pPr>
            <a:r>
              <a:rPr lang="en-IN" dirty="0" smtClean="0"/>
              <a:t>Laser </a:t>
            </a:r>
            <a:r>
              <a:rPr lang="en-IN" dirty="0"/>
              <a:t>Printers</a:t>
            </a:r>
          </a:p>
          <a:p>
            <a:pPr lvl="1" algn="just">
              <a:buFont typeface="Wingdings" panose="05000000000000000000" pitchFamily="2" charset="2"/>
              <a:buChar char="Ø"/>
            </a:pPr>
            <a:r>
              <a:rPr lang="en-IN" dirty="0" smtClean="0"/>
              <a:t>Inkjet </a:t>
            </a:r>
            <a:r>
              <a:rPr lang="en-IN" dirty="0"/>
              <a:t>Printers</a:t>
            </a:r>
          </a:p>
          <a:p>
            <a:pPr marL="0" indent="0" algn="just">
              <a:buNone/>
            </a:pPr>
            <a:r>
              <a:rPr lang="en-IN" dirty="0"/>
              <a:t>Laser </a:t>
            </a:r>
            <a:r>
              <a:rPr lang="en-IN" dirty="0" smtClean="0"/>
              <a:t>Printers- </a:t>
            </a:r>
            <a:r>
              <a:rPr lang="en-IN" dirty="0"/>
              <a:t>They use laser lights to produce the dots needed to form the characters to be printed on a page</a:t>
            </a:r>
          </a:p>
          <a:p>
            <a:pPr marL="0" indent="0" algn="just">
              <a:buNone/>
            </a:pPr>
            <a:r>
              <a:rPr lang="en-IN" dirty="0"/>
              <a:t>Inkjet </a:t>
            </a:r>
            <a:r>
              <a:rPr lang="en-IN" dirty="0" smtClean="0"/>
              <a:t>printers-They </a:t>
            </a:r>
            <a:r>
              <a:rPr lang="en-IN" dirty="0"/>
              <a:t>print characters by spraying small drops of ink onto paper. Inkjet printers produce high quality output with presentable features.</a:t>
            </a:r>
          </a:p>
        </p:txBody>
      </p:sp>
    </p:spTree>
    <p:extLst>
      <p:ext uri="{BB962C8B-B14F-4D97-AF65-F5344CB8AC3E}">
        <p14:creationId xmlns:p14="http://schemas.microsoft.com/office/powerpoint/2010/main" val="2400278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a:r>
              <a:rPr lang="en-IN" sz="3500" b="1" dirty="0" smtClean="0">
                <a:solidFill>
                  <a:srgbClr val="FF0000"/>
                </a:solidFill>
              </a:rPr>
              <a:t>OUTPUT  </a:t>
            </a:r>
            <a:r>
              <a:rPr lang="en-IN" sz="3500" b="1" dirty="0">
                <a:solidFill>
                  <a:srgbClr val="FF0000"/>
                </a:solidFill>
              </a:rPr>
              <a:t>DEVICES</a:t>
            </a:r>
          </a:p>
        </p:txBody>
      </p:sp>
      <p:sp>
        <p:nvSpPr>
          <p:cNvPr id="3" name="Content Placeholder 2"/>
          <p:cNvSpPr>
            <a:spLocks noGrp="1"/>
          </p:cNvSpPr>
          <p:nvPr>
            <p:ph idx="1"/>
          </p:nvPr>
        </p:nvSpPr>
        <p:spPr>
          <a:xfrm>
            <a:off x="838200" y="978794"/>
            <a:ext cx="10515600" cy="5198169"/>
          </a:xfrm>
        </p:spPr>
        <p:txBody>
          <a:bodyPr>
            <a:normAutofit fontScale="92500" lnSpcReduction="10000"/>
          </a:bodyPr>
          <a:lstStyle/>
          <a:p>
            <a:pPr marL="0" indent="0" algn="just">
              <a:buNone/>
            </a:pPr>
            <a:r>
              <a:rPr lang="en-IN" b="1" dirty="0">
                <a:solidFill>
                  <a:srgbClr val="C00000"/>
                </a:solidFill>
              </a:rPr>
              <a:t>Digital </a:t>
            </a:r>
            <a:r>
              <a:rPr lang="en-IN" b="1" dirty="0" smtClean="0">
                <a:solidFill>
                  <a:srgbClr val="C00000"/>
                </a:solidFill>
              </a:rPr>
              <a:t>Plotters</a:t>
            </a:r>
          </a:p>
          <a:p>
            <a:pPr marL="0" indent="0" algn="just">
              <a:buNone/>
            </a:pPr>
            <a:r>
              <a:rPr lang="en-IN" dirty="0"/>
              <a:t>These devices </a:t>
            </a:r>
            <a:r>
              <a:rPr lang="en-IN" dirty="0" smtClean="0"/>
              <a:t>produce architectural </a:t>
            </a:r>
            <a:r>
              <a:rPr lang="en-IN" dirty="0"/>
              <a:t>plans, engineering drawings, chip layouts and maps. A digital potter </a:t>
            </a:r>
            <a:r>
              <a:rPr lang="en-IN" dirty="0" smtClean="0"/>
              <a:t>has a </a:t>
            </a:r>
            <a:r>
              <a:rPr lang="en-IN" dirty="0"/>
              <a:t>pen, whose motion across the surface of the paper is controlled by a computer</a:t>
            </a:r>
            <a:r>
              <a:rPr lang="en-IN" dirty="0" smtClean="0"/>
              <a:t>.</a:t>
            </a:r>
          </a:p>
          <a:p>
            <a:pPr marL="0" indent="0" algn="just">
              <a:buNone/>
            </a:pPr>
            <a:r>
              <a:rPr lang="en-IN" b="1" dirty="0" smtClean="0">
                <a:solidFill>
                  <a:srgbClr val="C00000"/>
                </a:solidFill>
              </a:rPr>
              <a:t>Speech Synthesis</a:t>
            </a:r>
          </a:p>
          <a:p>
            <a:pPr marL="0" indent="0" algn="just">
              <a:buNone/>
            </a:pPr>
            <a:r>
              <a:rPr lang="en-IN" dirty="0"/>
              <a:t>Speech synthesis works by storing a digitally </a:t>
            </a:r>
            <a:r>
              <a:rPr lang="en-IN" dirty="0" smtClean="0"/>
              <a:t>coded form </a:t>
            </a:r>
            <a:r>
              <a:rPr lang="en-IN" dirty="0"/>
              <a:t>of a number of key sounds. Words are constructed by combining </a:t>
            </a:r>
            <a:r>
              <a:rPr lang="en-IN" dirty="0" smtClean="0"/>
              <a:t>these codes</a:t>
            </a:r>
            <a:r>
              <a:rPr lang="en-IN" dirty="0"/>
              <a:t>, and then decoding the digital patterns through a suitable set of </a:t>
            </a:r>
            <a:r>
              <a:rPr lang="en-IN" dirty="0" smtClean="0"/>
              <a:t>circuits connected </a:t>
            </a:r>
            <a:r>
              <a:rPr lang="en-IN" dirty="0"/>
              <a:t>to a speaker</a:t>
            </a:r>
            <a:r>
              <a:rPr lang="en-IN" dirty="0" smtClean="0"/>
              <a:t>.</a:t>
            </a:r>
          </a:p>
          <a:p>
            <a:pPr marL="0" indent="0" algn="just">
              <a:buNone/>
            </a:pPr>
            <a:r>
              <a:rPr lang="en-IN" b="1" dirty="0">
                <a:solidFill>
                  <a:srgbClr val="C00000"/>
                </a:solidFill>
              </a:rPr>
              <a:t>Computer Output on Microfilm (COM</a:t>
            </a:r>
            <a:r>
              <a:rPr lang="en-IN" b="1" dirty="0" smtClean="0">
                <a:solidFill>
                  <a:srgbClr val="C00000"/>
                </a:solidFill>
              </a:rPr>
              <a:t>)</a:t>
            </a:r>
          </a:p>
          <a:p>
            <a:pPr marL="0" indent="0" algn="just">
              <a:buNone/>
            </a:pPr>
            <a:r>
              <a:rPr lang="en-IN" dirty="0"/>
              <a:t>COM is now used by </a:t>
            </a:r>
            <a:r>
              <a:rPr lang="en-IN" dirty="0" smtClean="0"/>
              <a:t>banks for </a:t>
            </a:r>
            <a:r>
              <a:rPr lang="en-IN" dirty="0"/>
              <a:t>their daily records of account balances. It is also used in archiving records </a:t>
            </a:r>
            <a:r>
              <a:rPr lang="en-IN" dirty="0" smtClean="0"/>
              <a:t>in museums</a:t>
            </a:r>
            <a:r>
              <a:rPr lang="en-IN" dirty="0"/>
              <a:t>, archaeological departments and </a:t>
            </a:r>
            <a:r>
              <a:rPr lang="en-IN" dirty="0" smtClean="0"/>
              <a:t>libraries.</a:t>
            </a:r>
          </a:p>
        </p:txBody>
      </p:sp>
    </p:spTree>
    <p:extLst>
      <p:ext uri="{BB962C8B-B14F-4D97-AF65-F5344CB8AC3E}">
        <p14:creationId xmlns:p14="http://schemas.microsoft.com/office/powerpoint/2010/main" val="249036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en-IN" b="1" dirty="0" smtClean="0">
                <a:solidFill>
                  <a:srgbClr val="FF0000"/>
                </a:solidFill>
              </a:rPr>
              <a:t>Computer </a:t>
            </a:r>
            <a:r>
              <a:rPr lang="en-IN" b="1" dirty="0">
                <a:solidFill>
                  <a:srgbClr val="FF0000"/>
                </a:solidFill>
              </a:rPr>
              <a:t>Memory</a:t>
            </a:r>
          </a:p>
        </p:txBody>
      </p:sp>
      <p:sp>
        <p:nvSpPr>
          <p:cNvPr id="3" name="Content Placeholder 2"/>
          <p:cNvSpPr>
            <a:spLocks noGrp="1"/>
          </p:cNvSpPr>
          <p:nvPr>
            <p:ph idx="1"/>
          </p:nvPr>
        </p:nvSpPr>
        <p:spPr>
          <a:xfrm>
            <a:off x="838200" y="1184856"/>
            <a:ext cx="10515600" cy="4992107"/>
          </a:xfrm>
        </p:spPr>
        <p:txBody>
          <a:bodyPr>
            <a:normAutofit fontScale="85000" lnSpcReduction="20000"/>
          </a:bodyPr>
          <a:lstStyle/>
          <a:p>
            <a:pPr marL="0" indent="0" algn="just">
              <a:buNone/>
            </a:pPr>
            <a:r>
              <a:rPr lang="en-IN" dirty="0"/>
              <a:t>Computer memory is the storage space in computer where data is to be processed and instructions required for processing are </a:t>
            </a:r>
            <a:r>
              <a:rPr lang="en-IN" dirty="0" smtClean="0"/>
              <a:t>stored.</a:t>
            </a:r>
          </a:p>
          <a:p>
            <a:pPr marL="0" indent="0" algn="just">
              <a:buNone/>
            </a:pPr>
            <a:r>
              <a:rPr lang="en-IN" dirty="0"/>
              <a:t>Memory is primarily of three types:</a:t>
            </a:r>
          </a:p>
          <a:p>
            <a:pPr lvl="1" algn="just">
              <a:buFont typeface="Wingdings" panose="05000000000000000000" pitchFamily="2" charset="2"/>
              <a:buChar char="Ø"/>
            </a:pPr>
            <a:r>
              <a:rPr lang="en-IN" dirty="0" smtClean="0"/>
              <a:t>Cache </a:t>
            </a:r>
            <a:r>
              <a:rPr lang="en-IN" dirty="0"/>
              <a:t>Memory</a:t>
            </a:r>
          </a:p>
          <a:p>
            <a:pPr lvl="1" algn="just">
              <a:buFont typeface="Wingdings" panose="05000000000000000000" pitchFamily="2" charset="2"/>
              <a:buChar char="Ø"/>
            </a:pPr>
            <a:r>
              <a:rPr lang="en-IN" dirty="0" smtClean="0"/>
              <a:t>Primary </a:t>
            </a:r>
            <a:r>
              <a:rPr lang="en-IN" dirty="0"/>
              <a:t>Memory/Main Memory</a:t>
            </a:r>
          </a:p>
          <a:p>
            <a:pPr lvl="1" algn="just">
              <a:buFont typeface="Wingdings" panose="05000000000000000000" pitchFamily="2" charset="2"/>
              <a:buChar char="Ø"/>
            </a:pPr>
            <a:r>
              <a:rPr lang="en-IN" dirty="0" smtClean="0"/>
              <a:t>Secondary </a:t>
            </a:r>
            <a:r>
              <a:rPr lang="en-IN" dirty="0"/>
              <a:t>Memory</a:t>
            </a:r>
          </a:p>
          <a:p>
            <a:pPr marL="0" indent="0" algn="just">
              <a:buNone/>
            </a:pPr>
            <a:r>
              <a:rPr lang="en-IN" b="1" dirty="0" smtClean="0">
                <a:solidFill>
                  <a:srgbClr val="C00000"/>
                </a:solidFill>
              </a:rPr>
              <a:t>Cache </a:t>
            </a:r>
            <a:r>
              <a:rPr lang="en-IN" b="1" dirty="0">
                <a:solidFill>
                  <a:srgbClr val="C00000"/>
                </a:solidFill>
              </a:rPr>
              <a:t>memory </a:t>
            </a:r>
            <a:r>
              <a:rPr lang="en-IN" dirty="0"/>
              <a:t>is a very high speed semiconductor memory, which can speed up CPU. It acts as a buffer between the CPU and main </a:t>
            </a:r>
            <a:r>
              <a:rPr lang="en-IN" dirty="0" smtClean="0"/>
              <a:t>memory</a:t>
            </a:r>
          </a:p>
          <a:p>
            <a:pPr marL="0" indent="0" algn="just">
              <a:buNone/>
            </a:pPr>
            <a:r>
              <a:rPr lang="en-IN" b="1" dirty="0" smtClean="0">
                <a:solidFill>
                  <a:srgbClr val="C00000"/>
                </a:solidFill>
              </a:rPr>
              <a:t>Primary Memory- </a:t>
            </a:r>
            <a:r>
              <a:rPr lang="en-IN" dirty="0" smtClean="0"/>
              <a:t>These </a:t>
            </a:r>
            <a:r>
              <a:rPr lang="en-IN" dirty="0"/>
              <a:t>are semiconductor memories</a:t>
            </a:r>
            <a:r>
              <a:rPr lang="en-IN" dirty="0" smtClean="0"/>
              <a:t>., </a:t>
            </a:r>
            <a:r>
              <a:rPr lang="en-IN" dirty="0"/>
              <a:t>known as main </a:t>
            </a:r>
            <a:r>
              <a:rPr lang="en-IN" dirty="0" smtClean="0"/>
              <a:t>memory, Usually </a:t>
            </a:r>
            <a:r>
              <a:rPr lang="en-IN" dirty="0"/>
              <a:t>volatile </a:t>
            </a:r>
            <a:r>
              <a:rPr lang="en-IN" dirty="0" smtClean="0"/>
              <a:t>memory, Data </a:t>
            </a:r>
            <a:r>
              <a:rPr lang="en-IN" dirty="0"/>
              <a:t>is lost in case power is switched </a:t>
            </a:r>
            <a:r>
              <a:rPr lang="en-IN" dirty="0" smtClean="0"/>
              <a:t>off, It </a:t>
            </a:r>
            <a:r>
              <a:rPr lang="en-IN" dirty="0"/>
              <a:t>is working memory of the </a:t>
            </a:r>
            <a:r>
              <a:rPr lang="en-IN" dirty="0" smtClean="0"/>
              <a:t>computer, Faster </a:t>
            </a:r>
            <a:r>
              <a:rPr lang="en-IN" dirty="0"/>
              <a:t>than secondary </a:t>
            </a:r>
            <a:r>
              <a:rPr lang="en-IN" dirty="0" smtClean="0"/>
              <a:t>memories, A </a:t>
            </a:r>
            <a:r>
              <a:rPr lang="en-IN" dirty="0"/>
              <a:t>computer cannot run without primary memory.</a:t>
            </a:r>
          </a:p>
          <a:p>
            <a:pPr marL="0" indent="0" algn="just">
              <a:buNone/>
            </a:pPr>
            <a:r>
              <a:rPr lang="en-IN" dirty="0" smtClean="0"/>
              <a:t>There </a:t>
            </a:r>
            <a:r>
              <a:rPr lang="en-IN" dirty="0"/>
              <a:t>are two major categories of semiconductor memories: read only memory (</a:t>
            </a:r>
            <a:r>
              <a:rPr lang="en-IN" dirty="0" smtClean="0"/>
              <a:t>ROM) and </a:t>
            </a:r>
            <a:r>
              <a:rPr lang="en-IN" dirty="0"/>
              <a:t>random access memory (</a:t>
            </a:r>
            <a:r>
              <a:rPr lang="en-IN" dirty="0" smtClean="0"/>
              <a:t>RAM)</a:t>
            </a:r>
          </a:p>
          <a:p>
            <a:pPr lvl="1" algn="just"/>
            <a:r>
              <a:rPr lang="en-IN" dirty="0" smtClean="0"/>
              <a:t>ROM- PROM,EPROM, EEPROM</a:t>
            </a:r>
            <a:endParaRPr lang="en-IN" dirty="0"/>
          </a:p>
        </p:txBody>
      </p:sp>
    </p:spTree>
    <p:extLst>
      <p:ext uri="{BB962C8B-B14F-4D97-AF65-F5344CB8AC3E}">
        <p14:creationId xmlns:p14="http://schemas.microsoft.com/office/powerpoint/2010/main" val="1691143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Fundamentals of Computers</a:t>
            </a:r>
            <a:endParaRPr lang="en-IN" sz="3200" b="1" dirty="0"/>
          </a:p>
        </p:txBody>
      </p:sp>
      <p:sp>
        <p:nvSpPr>
          <p:cNvPr id="3" name="Content Placeholder 2"/>
          <p:cNvSpPr>
            <a:spLocks noGrp="1"/>
          </p:cNvSpPr>
          <p:nvPr>
            <p:ph idx="1"/>
          </p:nvPr>
        </p:nvSpPr>
        <p:spPr>
          <a:xfrm>
            <a:off x="838200" y="862884"/>
            <a:ext cx="10894454" cy="5422005"/>
          </a:xfrm>
        </p:spPr>
        <p:txBody>
          <a:bodyPr>
            <a:noAutofit/>
          </a:bodyPr>
          <a:lstStyle/>
          <a:p>
            <a:pPr marL="0" indent="0" algn="just">
              <a:buNone/>
            </a:pPr>
            <a:r>
              <a:rPr lang="en-IN" sz="2400" dirty="0" smtClean="0"/>
              <a:t>A </a:t>
            </a:r>
            <a:r>
              <a:rPr lang="en-IN" sz="2400" dirty="0"/>
              <a:t>computer is a fast and accurate symbol manipulating system that is designed to automatically accept and store input data, process them and produce output results under the direction of a stored program of </a:t>
            </a:r>
            <a:r>
              <a:rPr lang="en-IN" sz="2400" dirty="0" smtClean="0"/>
              <a:t>instructions</a:t>
            </a:r>
          </a:p>
          <a:p>
            <a:pPr marL="0" indent="0" algn="just">
              <a:buNone/>
            </a:pPr>
            <a:r>
              <a:rPr lang="en-IN" sz="2400" dirty="0"/>
              <a:t>Any digital computer carries out five functions in gross terms:</a:t>
            </a:r>
          </a:p>
          <a:p>
            <a:pPr lvl="1" algn="just">
              <a:buFont typeface="Wingdings" panose="05000000000000000000" pitchFamily="2" charset="2"/>
              <a:buChar char="Ø"/>
            </a:pPr>
            <a:r>
              <a:rPr lang="en-IN" dirty="0" smtClean="0"/>
              <a:t>Takes </a:t>
            </a:r>
            <a:r>
              <a:rPr lang="en-IN" dirty="0"/>
              <a:t>data as input.</a:t>
            </a:r>
          </a:p>
          <a:p>
            <a:pPr lvl="1" algn="just">
              <a:buFont typeface="Wingdings" panose="05000000000000000000" pitchFamily="2" charset="2"/>
              <a:buChar char="Ø"/>
            </a:pPr>
            <a:r>
              <a:rPr lang="en-IN" dirty="0" smtClean="0"/>
              <a:t>Stores </a:t>
            </a:r>
            <a:r>
              <a:rPr lang="en-IN" dirty="0"/>
              <a:t>the data/instructions in its memory and can use them when required.</a:t>
            </a:r>
          </a:p>
          <a:p>
            <a:pPr lvl="1" algn="just">
              <a:buFont typeface="Wingdings" panose="05000000000000000000" pitchFamily="2" charset="2"/>
              <a:buChar char="Ø"/>
            </a:pPr>
            <a:r>
              <a:rPr lang="en-IN" dirty="0" smtClean="0"/>
              <a:t>Processes </a:t>
            </a:r>
            <a:r>
              <a:rPr lang="en-IN" dirty="0"/>
              <a:t>the data and converts it into useful information.</a:t>
            </a:r>
          </a:p>
          <a:p>
            <a:pPr lvl="1" algn="just">
              <a:buFont typeface="Wingdings" panose="05000000000000000000" pitchFamily="2" charset="2"/>
              <a:buChar char="Ø"/>
            </a:pPr>
            <a:r>
              <a:rPr lang="en-IN" dirty="0" smtClean="0"/>
              <a:t>Outputs </a:t>
            </a:r>
            <a:r>
              <a:rPr lang="en-IN" dirty="0"/>
              <a:t>the information.</a:t>
            </a:r>
          </a:p>
          <a:p>
            <a:pPr lvl="1" algn="just">
              <a:buFont typeface="Wingdings" panose="05000000000000000000" pitchFamily="2" charset="2"/>
              <a:buChar char="Ø"/>
            </a:pPr>
            <a:r>
              <a:rPr lang="en-IN" dirty="0" smtClean="0"/>
              <a:t>Controls </a:t>
            </a:r>
            <a:r>
              <a:rPr lang="en-IN" dirty="0"/>
              <a:t>all the above four steps.</a:t>
            </a:r>
          </a:p>
          <a:p>
            <a:pPr marL="0" indent="0" algn="just">
              <a:buNone/>
            </a:pPr>
            <a:r>
              <a:rPr lang="en-IN" sz="2400" dirty="0">
                <a:solidFill>
                  <a:srgbClr val="C00000"/>
                </a:solidFill>
              </a:rPr>
              <a:t>Advantages-</a:t>
            </a:r>
            <a:r>
              <a:rPr lang="en-IN" sz="2400" dirty="0"/>
              <a:t> High Speed, Accuracy, Storage Capability, Diligence, Versatility, Reliability, Automation, Reduction in Paper Work, Reduction in </a:t>
            </a:r>
            <a:r>
              <a:rPr lang="en-IN" sz="2400" dirty="0" smtClean="0"/>
              <a:t>Cost</a:t>
            </a:r>
          </a:p>
          <a:p>
            <a:pPr marL="0" indent="0" algn="just">
              <a:buNone/>
            </a:pPr>
            <a:r>
              <a:rPr lang="en-IN" sz="2400" dirty="0">
                <a:solidFill>
                  <a:srgbClr val="C00000"/>
                </a:solidFill>
              </a:rPr>
              <a:t>Disadvantages-</a:t>
            </a:r>
            <a:r>
              <a:rPr lang="en-IN" sz="2400" dirty="0"/>
              <a:t> No IQ, Dependency, </a:t>
            </a:r>
            <a:r>
              <a:rPr lang="en-IN" sz="2400" dirty="0" smtClean="0"/>
              <a:t>No </a:t>
            </a:r>
            <a:r>
              <a:rPr lang="en-IN" sz="2400" dirty="0"/>
              <a:t>Feeling</a:t>
            </a:r>
            <a:endParaRPr lang="en-IN" sz="2400" dirty="0" smtClean="0"/>
          </a:p>
        </p:txBody>
      </p:sp>
    </p:spTree>
    <p:extLst>
      <p:ext uri="{BB962C8B-B14F-4D97-AF65-F5344CB8AC3E}">
        <p14:creationId xmlns:p14="http://schemas.microsoft.com/office/powerpoint/2010/main" val="2432358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a:bodyPr>
          <a:lstStyle/>
          <a:p>
            <a:pPr algn="ctr"/>
            <a:r>
              <a:rPr lang="en-IN" sz="3200" b="1" dirty="0" smtClean="0">
                <a:solidFill>
                  <a:srgbClr val="FF0000"/>
                </a:solidFill>
              </a:rPr>
              <a:t>Random Access Memory (RAM)</a:t>
            </a:r>
            <a:endParaRPr lang="en-IN" sz="3200"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a:bodyPr>
          <a:lstStyle/>
          <a:p>
            <a:pPr marL="0" indent="0" algn="just">
              <a:buNone/>
            </a:pPr>
            <a:r>
              <a:rPr lang="en-IN" dirty="0"/>
              <a:t>RAM (Random Access Memory</a:t>
            </a:r>
            <a:r>
              <a:rPr lang="en-IN" dirty="0" smtClean="0"/>
              <a:t>)- A </a:t>
            </a:r>
            <a:r>
              <a:rPr lang="en-IN" dirty="0"/>
              <a:t>RAM constitutes the internal memory of the CPU for storing data, program and program result. It is read/write memory</a:t>
            </a:r>
            <a:endParaRPr lang="en-IN" dirty="0" smtClean="0"/>
          </a:p>
          <a:p>
            <a:pPr marL="0" indent="0" algn="just">
              <a:buNone/>
            </a:pPr>
            <a:r>
              <a:rPr lang="en-IN" dirty="0"/>
              <a:t> RAM is volatile, i.e., data stored in it is lost when we switch off the computer or if there is a power failure. Hence, a backup uninterruptible power system (UPS) is often used with computers. RAM is small, both in terms of its physical size and in the amount of data it can hold.</a:t>
            </a:r>
          </a:p>
          <a:p>
            <a:pPr marL="0" indent="0" algn="just">
              <a:buNone/>
            </a:pPr>
            <a:r>
              <a:rPr lang="en-IN" dirty="0"/>
              <a:t>RAM is of </a:t>
            </a:r>
            <a:r>
              <a:rPr lang="en-IN" dirty="0" smtClean="0"/>
              <a:t>:</a:t>
            </a:r>
            <a:endParaRPr lang="en-IN" dirty="0"/>
          </a:p>
          <a:p>
            <a:pPr lvl="1" algn="just">
              <a:buFont typeface="Wingdings" panose="05000000000000000000" pitchFamily="2" charset="2"/>
              <a:buChar char="Ø"/>
            </a:pPr>
            <a:r>
              <a:rPr lang="en-IN" dirty="0" smtClean="0"/>
              <a:t>Static </a:t>
            </a:r>
            <a:r>
              <a:rPr lang="en-IN" dirty="0"/>
              <a:t>RAM (SRAM)</a:t>
            </a:r>
          </a:p>
          <a:p>
            <a:pPr lvl="1" algn="just">
              <a:buFont typeface="Wingdings" panose="05000000000000000000" pitchFamily="2" charset="2"/>
              <a:buChar char="Ø"/>
            </a:pPr>
            <a:r>
              <a:rPr lang="en-IN" dirty="0" smtClean="0"/>
              <a:t>Dynamic </a:t>
            </a:r>
            <a:r>
              <a:rPr lang="en-IN" dirty="0"/>
              <a:t>RAM (DRAM</a:t>
            </a:r>
            <a:r>
              <a:rPr lang="en-IN" dirty="0" smtClean="0"/>
              <a:t>)</a:t>
            </a:r>
          </a:p>
          <a:p>
            <a:pPr lvl="1" algn="just">
              <a:buFont typeface="Wingdings" panose="05000000000000000000" pitchFamily="2" charset="2"/>
              <a:buChar char="Ø"/>
            </a:pPr>
            <a:r>
              <a:rPr lang="en-IN" dirty="0" smtClean="0"/>
              <a:t>Synchronous Dynamic RAM (SDRAM)</a:t>
            </a:r>
            <a:endParaRPr lang="en-IN" dirty="0"/>
          </a:p>
          <a:p>
            <a:pPr marL="0" indent="0" algn="just">
              <a:buNone/>
            </a:pPr>
            <a:endParaRPr lang="en-IN" dirty="0"/>
          </a:p>
        </p:txBody>
      </p:sp>
    </p:spTree>
    <p:extLst>
      <p:ext uri="{BB962C8B-B14F-4D97-AF65-F5344CB8AC3E}">
        <p14:creationId xmlns:p14="http://schemas.microsoft.com/office/powerpoint/2010/main" val="1562420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en-IN" sz="3600" b="1" dirty="0" smtClean="0">
                <a:solidFill>
                  <a:srgbClr val="FF0000"/>
                </a:solidFill>
              </a:rPr>
              <a:t>Read Only Memory (ROM</a:t>
            </a:r>
            <a:r>
              <a:rPr lang="en-IN" b="1" dirty="0" smtClean="0">
                <a:solidFill>
                  <a:srgbClr val="FF0000"/>
                </a:solidFill>
              </a:rPr>
              <a:t>)</a:t>
            </a:r>
            <a:endParaRPr lang="en-IN"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fontScale="92500" lnSpcReduction="10000"/>
          </a:bodyPr>
          <a:lstStyle/>
          <a:p>
            <a:pPr marL="0" indent="0" algn="just">
              <a:buNone/>
            </a:pPr>
            <a:r>
              <a:rPr lang="en-IN" dirty="0"/>
              <a:t>The memory from which we can only read but cannot write on it. This type of memory is non-volatile. The information is stored permanently in such memories during manufacture. </a:t>
            </a:r>
            <a:r>
              <a:rPr lang="en-IN" dirty="0" smtClean="0"/>
              <a:t>Cheaper </a:t>
            </a:r>
            <a:r>
              <a:rPr lang="en-IN" dirty="0"/>
              <a:t>than RAMs</a:t>
            </a:r>
          </a:p>
          <a:p>
            <a:pPr marL="0" indent="0" algn="just">
              <a:buNone/>
            </a:pPr>
            <a:r>
              <a:rPr lang="en-IN" dirty="0"/>
              <a:t>A ROM stores such instructions as are required to start computer when electricity is first turned on, this operation is referred to as bootstrap. ROM chip are not only used in the computer but also in other electronic items like washing machine and microwave oven</a:t>
            </a:r>
            <a:r>
              <a:rPr lang="en-IN" dirty="0" smtClean="0"/>
              <a:t>.</a:t>
            </a:r>
          </a:p>
          <a:p>
            <a:pPr lvl="1" algn="just">
              <a:buFont typeface="Wingdings" panose="05000000000000000000" pitchFamily="2" charset="2"/>
              <a:buChar char="Ø"/>
            </a:pPr>
            <a:r>
              <a:rPr lang="en-IN" dirty="0"/>
              <a:t>MROM (Masked ROM</a:t>
            </a:r>
            <a:r>
              <a:rPr lang="en-IN" dirty="0" smtClean="0"/>
              <a:t>)- The </a:t>
            </a:r>
            <a:r>
              <a:rPr lang="en-IN" dirty="0"/>
              <a:t>very first ROMs were hard-wired devices that contained a pre-programmed set of data or </a:t>
            </a:r>
            <a:r>
              <a:rPr lang="en-IN" dirty="0" smtClean="0"/>
              <a:t>instructions.</a:t>
            </a:r>
          </a:p>
          <a:p>
            <a:pPr lvl="1" algn="just">
              <a:buFont typeface="Wingdings" panose="05000000000000000000" pitchFamily="2" charset="2"/>
              <a:buChar char="Ø"/>
            </a:pPr>
            <a:r>
              <a:rPr lang="en-IN" dirty="0"/>
              <a:t>PROM (Programmable Read only Memory</a:t>
            </a:r>
            <a:r>
              <a:rPr lang="en-IN" dirty="0" smtClean="0"/>
              <a:t>)- PROM </a:t>
            </a:r>
            <a:r>
              <a:rPr lang="en-IN" dirty="0"/>
              <a:t>is read-only memory that can be modified only once by a </a:t>
            </a:r>
            <a:r>
              <a:rPr lang="en-IN" dirty="0" smtClean="0"/>
              <a:t>user</a:t>
            </a:r>
          </a:p>
          <a:p>
            <a:pPr lvl="1" algn="just">
              <a:buFont typeface="Wingdings" panose="05000000000000000000" pitchFamily="2" charset="2"/>
              <a:buChar char="Ø"/>
            </a:pPr>
            <a:r>
              <a:rPr lang="en-IN" dirty="0"/>
              <a:t>EPROM (Erasable and Programmable Read Only Memory</a:t>
            </a:r>
            <a:r>
              <a:rPr lang="en-IN" dirty="0" smtClean="0"/>
              <a:t>)-can </a:t>
            </a:r>
            <a:r>
              <a:rPr lang="en-IN" dirty="0"/>
              <a:t>be erased by exposing it to ultra-violet light for a duration of up to 40 </a:t>
            </a:r>
            <a:r>
              <a:rPr lang="en-IN" dirty="0" smtClean="0"/>
              <a:t>minutes</a:t>
            </a:r>
          </a:p>
          <a:p>
            <a:pPr lvl="1" algn="just">
              <a:buFont typeface="Wingdings" panose="05000000000000000000" pitchFamily="2" charset="2"/>
              <a:buChar char="Ø"/>
            </a:pPr>
            <a:r>
              <a:rPr lang="en-IN" dirty="0"/>
              <a:t>EEPROM (Electrically Erasable and Programmable Read Only Memory</a:t>
            </a:r>
            <a:r>
              <a:rPr lang="en-IN" dirty="0" smtClean="0"/>
              <a:t>)- It is </a:t>
            </a:r>
            <a:r>
              <a:rPr lang="en-IN" dirty="0"/>
              <a:t>programmed and erased electrically. It can be erased and reprogrammed about ten thousand times. Both erasing and programming take about 4 to 10 </a:t>
            </a:r>
            <a:r>
              <a:rPr lang="en-IN" dirty="0" err="1"/>
              <a:t>ms</a:t>
            </a:r>
            <a:r>
              <a:rPr lang="en-IN" dirty="0"/>
              <a:t> (</a:t>
            </a:r>
            <a:r>
              <a:rPr lang="en-IN" dirty="0" err="1"/>
              <a:t>milli</a:t>
            </a:r>
            <a:r>
              <a:rPr lang="en-IN" dirty="0"/>
              <a:t> second).</a:t>
            </a:r>
          </a:p>
          <a:p>
            <a:pPr marL="0" indent="0" algn="just">
              <a:buNone/>
            </a:pPr>
            <a:endParaRPr lang="en-IN" dirty="0"/>
          </a:p>
        </p:txBody>
      </p:sp>
    </p:spTree>
    <p:extLst>
      <p:ext uri="{BB962C8B-B14F-4D97-AF65-F5344CB8AC3E}">
        <p14:creationId xmlns:p14="http://schemas.microsoft.com/office/powerpoint/2010/main" val="1675780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en-IN" sz="3600" b="1" dirty="0" smtClean="0">
                <a:solidFill>
                  <a:srgbClr val="FF0000"/>
                </a:solidFill>
              </a:rPr>
              <a:t>Secondary Memory</a:t>
            </a:r>
            <a:endParaRPr lang="en-IN"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fontScale="92500" lnSpcReduction="10000"/>
          </a:bodyPr>
          <a:lstStyle/>
          <a:p>
            <a:pPr marL="0" indent="0" algn="just">
              <a:buNone/>
            </a:pPr>
            <a:r>
              <a:rPr lang="en-IN" dirty="0"/>
              <a:t>This type of memory is also known as external memory or non-volatile. It is slower than main memory. These are used for storing Data/Information permanently. CPU directly does not access these memories, instead they are accessed via input-output routines. Contents of secondary memories are first transferred to main memory and then CPU can access it. For example, disk, CD-ROM, DVD, etc.</a:t>
            </a:r>
          </a:p>
          <a:p>
            <a:pPr marL="0" indent="0" algn="just">
              <a:buNone/>
            </a:pPr>
            <a:r>
              <a:rPr lang="en-IN" dirty="0"/>
              <a:t>Characteristics of Secondary </a:t>
            </a:r>
            <a:r>
              <a:rPr lang="en-IN" dirty="0" smtClean="0"/>
              <a:t>Memory (Auxiliary memory)</a:t>
            </a:r>
            <a:endParaRPr lang="en-IN" dirty="0"/>
          </a:p>
          <a:p>
            <a:pPr lvl="1" algn="just">
              <a:buFont typeface="Wingdings" panose="05000000000000000000" pitchFamily="2" charset="2"/>
              <a:buChar char="Ø"/>
            </a:pPr>
            <a:r>
              <a:rPr lang="en-IN" dirty="0" smtClean="0"/>
              <a:t>These </a:t>
            </a:r>
            <a:r>
              <a:rPr lang="en-IN" dirty="0"/>
              <a:t>are magnetic and optical memories.</a:t>
            </a:r>
          </a:p>
          <a:p>
            <a:pPr lvl="1" algn="just">
              <a:buFont typeface="Wingdings" panose="05000000000000000000" pitchFamily="2" charset="2"/>
              <a:buChar char="Ø"/>
            </a:pPr>
            <a:r>
              <a:rPr lang="en-IN" dirty="0" smtClean="0"/>
              <a:t>It </a:t>
            </a:r>
            <a:r>
              <a:rPr lang="en-IN" dirty="0"/>
              <a:t>is known as backup memory.</a:t>
            </a:r>
          </a:p>
          <a:p>
            <a:pPr lvl="1" algn="just">
              <a:buFont typeface="Wingdings" panose="05000000000000000000" pitchFamily="2" charset="2"/>
              <a:buChar char="Ø"/>
            </a:pPr>
            <a:r>
              <a:rPr lang="en-IN" dirty="0" smtClean="0"/>
              <a:t>It </a:t>
            </a:r>
            <a:r>
              <a:rPr lang="en-IN" dirty="0"/>
              <a:t>is non-volatile memory.</a:t>
            </a:r>
          </a:p>
          <a:p>
            <a:pPr lvl="1" algn="just">
              <a:buFont typeface="Wingdings" panose="05000000000000000000" pitchFamily="2" charset="2"/>
              <a:buChar char="Ø"/>
            </a:pPr>
            <a:r>
              <a:rPr lang="en-IN" dirty="0" smtClean="0"/>
              <a:t>Data </a:t>
            </a:r>
            <a:r>
              <a:rPr lang="en-IN" dirty="0"/>
              <a:t>is permanently stored even if power is switched off.</a:t>
            </a:r>
          </a:p>
          <a:p>
            <a:pPr lvl="1" algn="just">
              <a:buFont typeface="Wingdings" panose="05000000000000000000" pitchFamily="2" charset="2"/>
              <a:buChar char="Ø"/>
            </a:pPr>
            <a:r>
              <a:rPr lang="en-IN" dirty="0" smtClean="0"/>
              <a:t>It </a:t>
            </a:r>
            <a:r>
              <a:rPr lang="en-IN" dirty="0"/>
              <a:t>is used for storage of the data in the computer.</a:t>
            </a:r>
          </a:p>
          <a:p>
            <a:pPr lvl="1" algn="just">
              <a:buFont typeface="Wingdings" panose="05000000000000000000" pitchFamily="2" charset="2"/>
              <a:buChar char="Ø"/>
            </a:pPr>
            <a:r>
              <a:rPr lang="en-IN" dirty="0" smtClean="0"/>
              <a:t>Computer </a:t>
            </a:r>
            <a:r>
              <a:rPr lang="en-IN" dirty="0"/>
              <a:t>may run without secondary memory.</a:t>
            </a:r>
          </a:p>
          <a:p>
            <a:pPr lvl="1" algn="just">
              <a:buFont typeface="Wingdings" panose="05000000000000000000" pitchFamily="2" charset="2"/>
              <a:buChar char="Ø"/>
            </a:pPr>
            <a:r>
              <a:rPr lang="en-IN" dirty="0" smtClean="0"/>
              <a:t>Slower </a:t>
            </a:r>
            <a:r>
              <a:rPr lang="en-IN" dirty="0"/>
              <a:t>than primary memories.</a:t>
            </a:r>
          </a:p>
          <a:p>
            <a:pPr marL="0" indent="0" algn="just">
              <a:buNone/>
            </a:pPr>
            <a:endParaRPr lang="en-IN" dirty="0"/>
          </a:p>
        </p:txBody>
      </p:sp>
    </p:spTree>
    <p:extLst>
      <p:ext uri="{BB962C8B-B14F-4D97-AF65-F5344CB8AC3E}">
        <p14:creationId xmlns:p14="http://schemas.microsoft.com/office/powerpoint/2010/main" val="17169948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en-IN" sz="3600" b="1" dirty="0">
                <a:solidFill>
                  <a:srgbClr val="FF0000"/>
                </a:solidFill>
              </a:rPr>
              <a:t>Secondary Storage devices</a:t>
            </a:r>
            <a:endParaRPr lang="en-IN"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fontScale="92500" lnSpcReduction="10000"/>
          </a:bodyPr>
          <a:lstStyle/>
          <a:p>
            <a:pPr marL="0" indent="0" algn="just">
              <a:buNone/>
            </a:pPr>
            <a:r>
              <a:rPr lang="en-IN" dirty="0"/>
              <a:t>It is alternatively referred to as extended memory and auxiliary storage. It is a storage medium that holds information until it is deleted or overwritten regardless of the computer has power. </a:t>
            </a:r>
            <a:r>
              <a:rPr lang="en-IN" dirty="0" smtClean="0"/>
              <a:t>–</a:t>
            </a:r>
            <a:r>
              <a:rPr lang="en-IN" dirty="0" smtClean="0">
                <a:solidFill>
                  <a:srgbClr val="C00000"/>
                </a:solidFill>
              </a:rPr>
              <a:t>Magnetic and Optical </a:t>
            </a:r>
          </a:p>
          <a:p>
            <a:pPr marL="0" indent="0" algn="just">
              <a:buNone/>
            </a:pPr>
            <a:r>
              <a:rPr lang="en-IN" b="1" dirty="0">
                <a:solidFill>
                  <a:srgbClr val="C00000"/>
                </a:solidFill>
              </a:rPr>
              <a:t>Magnetic Tape </a:t>
            </a:r>
            <a:r>
              <a:rPr lang="en-IN" dirty="0"/>
              <a:t>is a recording medium consisting of a thin tape with a coating of a fine magnetic material, used for recording analogue or digital data. A device that stores computer data on magnetic tape is a tape drive. </a:t>
            </a:r>
            <a:endParaRPr lang="en-IN" dirty="0" smtClean="0"/>
          </a:p>
          <a:p>
            <a:pPr marL="0" indent="0" algn="just">
              <a:buNone/>
            </a:pPr>
            <a:r>
              <a:rPr lang="en-IN" b="1" dirty="0">
                <a:solidFill>
                  <a:srgbClr val="C00000"/>
                </a:solidFill>
              </a:rPr>
              <a:t>Floppy Disks </a:t>
            </a:r>
            <a:r>
              <a:rPr lang="en-IN" dirty="0"/>
              <a:t>were an were a ubiquitous form of data storage between 1980's and early 2000's, However they have now been superseded by data storage methods with much greater capacity, such as USB flash drives. Floppy disks come in 3 sizes: 8-inches, 5.5-inches and </a:t>
            </a:r>
            <a:r>
              <a:rPr lang="en-IN" dirty="0" smtClean="0"/>
              <a:t>3.5-inches</a:t>
            </a:r>
          </a:p>
          <a:p>
            <a:pPr marL="0" indent="0" algn="just">
              <a:buNone/>
            </a:pPr>
            <a:r>
              <a:rPr lang="en-IN" b="1" dirty="0">
                <a:solidFill>
                  <a:srgbClr val="C00000"/>
                </a:solidFill>
              </a:rPr>
              <a:t>The hard disk </a:t>
            </a:r>
            <a:r>
              <a:rPr lang="en-IN" dirty="0"/>
              <a:t>drive is the main, and usually largest data storage device in a computer. It is a non-volatile, random access digital magnetic data storage device. A hard drive is made up of platters which stored the data, and read/write heads to transfer data. Winchester disk</a:t>
            </a:r>
            <a:endParaRPr lang="en-IN" dirty="0" smtClean="0"/>
          </a:p>
          <a:p>
            <a:pPr marL="0" indent="0" algn="just">
              <a:buNone/>
            </a:pPr>
            <a:endParaRPr lang="en-IN" dirty="0"/>
          </a:p>
        </p:txBody>
      </p:sp>
    </p:spTree>
    <p:extLst>
      <p:ext uri="{BB962C8B-B14F-4D97-AF65-F5344CB8AC3E}">
        <p14:creationId xmlns:p14="http://schemas.microsoft.com/office/powerpoint/2010/main" val="1632538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en-IN" sz="3600" b="1" dirty="0">
                <a:solidFill>
                  <a:srgbClr val="FF0000"/>
                </a:solidFill>
              </a:rPr>
              <a:t>Secondary Storage devices</a:t>
            </a:r>
            <a:endParaRPr lang="en-IN"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fontScale="92500" lnSpcReduction="10000"/>
          </a:bodyPr>
          <a:lstStyle/>
          <a:p>
            <a:pPr marL="0" indent="0" algn="just">
              <a:buNone/>
            </a:pPr>
            <a:r>
              <a:rPr lang="en-IN" b="1" dirty="0">
                <a:solidFill>
                  <a:srgbClr val="C00000"/>
                </a:solidFill>
              </a:rPr>
              <a:t>Optical disk </a:t>
            </a:r>
            <a:r>
              <a:rPr lang="en-IN" dirty="0"/>
              <a:t>is an electronic data storage medium from which data is read and written to by using a low-powered laser beam. It is flat, circular, plastic or glass disk on which data is stored in the form of light and dark pits. There are three basic types of optical disks: Read-only optical disks, Write once read many Optical disks and Rewritable Optical disks. Two main types of optical disks are: CD and </a:t>
            </a:r>
            <a:r>
              <a:rPr lang="en-IN" dirty="0" smtClean="0"/>
              <a:t>DVD</a:t>
            </a:r>
          </a:p>
          <a:p>
            <a:pPr marL="0" indent="0" algn="just">
              <a:buNone/>
            </a:pPr>
            <a:r>
              <a:rPr lang="en-IN" b="1" dirty="0">
                <a:solidFill>
                  <a:srgbClr val="C00000"/>
                </a:solidFill>
              </a:rPr>
              <a:t>Flash </a:t>
            </a:r>
            <a:r>
              <a:rPr lang="en-IN" b="1" dirty="0" smtClean="0">
                <a:solidFill>
                  <a:srgbClr val="C00000"/>
                </a:solidFill>
              </a:rPr>
              <a:t>Drive- </a:t>
            </a:r>
            <a:r>
              <a:rPr lang="en-IN" dirty="0" smtClean="0"/>
              <a:t>A </a:t>
            </a:r>
            <a:r>
              <a:rPr lang="en-IN" dirty="0"/>
              <a:t>flash drive is a small external storage device, typically the size of a human thumb that consists of flash memory. USB flash drives are removable and rewritable reads and writes to flash memory. </a:t>
            </a:r>
            <a:endParaRPr lang="en-IN" dirty="0" smtClean="0"/>
          </a:p>
          <a:p>
            <a:pPr marL="0" indent="0" algn="just">
              <a:buNone/>
            </a:pPr>
            <a:r>
              <a:rPr lang="en-IN" b="1" dirty="0">
                <a:solidFill>
                  <a:srgbClr val="C00000"/>
                </a:solidFill>
              </a:rPr>
              <a:t>Flash Memory </a:t>
            </a:r>
            <a:r>
              <a:rPr lang="en-IN" b="1" dirty="0" smtClean="0">
                <a:solidFill>
                  <a:srgbClr val="C00000"/>
                </a:solidFill>
              </a:rPr>
              <a:t>cards- </a:t>
            </a:r>
            <a:r>
              <a:rPr lang="en-IN" dirty="0" smtClean="0"/>
              <a:t>Flash </a:t>
            </a:r>
            <a:r>
              <a:rPr lang="en-IN" dirty="0"/>
              <a:t>memory is a EEPROM non-volatile computer storage chip. These Memory cards currently vary in sizes between 1 Gigabytes </a:t>
            </a:r>
            <a:r>
              <a:rPr lang="en-IN" dirty="0" smtClean="0"/>
              <a:t>-128 Gigabytes .Flash </a:t>
            </a:r>
            <a:r>
              <a:rPr lang="en-IN" dirty="0"/>
              <a:t>memory cards have most of the same characteristics of a flash drive in that they are inexpensive and durable, and are very small.</a:t>
            </a:r>
          </a:p>
        </p:txBody>
      </p:sp>
    </p:spTree>
    <p:extLst>
      <p:ext uri="{BB962C8B-B14F-4D97-AF65-F5344CB8AC3E}">
        <p14:creationId xmlns:p14="http://schemas.microsoft.com/office/powerpoint/2010/main" val="103926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5"/>
            <a:ext cx="10515600" cy="562154"/>
          </a:xfrm>
        </p:spPr>
        <p:txBody>
          <a:bodyPr>
            <a:normAutofit/>
          </a:bodyPr>
          <a:lstStyle/>
          <a:p>
            <a:pPr algn="ctr"/>
            <a:r>
              <a:rPr lang="en-IN" sz="3000" b="1" dirty="0">
                <a:solidFill>
                  <a:srgbClr val="FF0000"/>
                </a:solidFill>
              </a:rPr>
              <a:t>Computer Languages</a:t>
            </a:r>
          </a:p>
        </p:txBody>
      </p:sp>
      <p:sp>
        <p:nvSpPr>
          <p:cNvPr id="3" name="Content Placeholder 2"/>
          <p:cNvSpPr>
            <a:spLocks noGrp="1"/>
          </p:cNvSpPr>
          <p:nvPr>
            <p:ph idx="1"/>
          </p:nvPr>
        </p:nvSpPr>
        <p:spPr>
          <a:xfrm>
            <a:off x="838200" y="824248"/>
            <a:ext cx="10515600" cy="5352715"/>
          </a:xfrm>
        </p:spPr>
        <p:txBody>
          <a:bodyPr>
            <a:normAutofit fontScale="77500" lnSpcReduction="20000"/>
          </a:bodyPr>
          <a:lstStyle/>
          <a:p>
            <a:pPr marL="0" indent="0" algn="just">
              <a:buNone/>
            </a:pPr>
            <a:r>
              <a:rPr lang="en-IN" dirty="0" smtClean="0"/>
              <a:t>In </a:t>
            </a:r>
            <a:r>
              <a:rPr lang="en-IN" dirty="0"/>
              <a:t>order to communicate with the computer user </a:t>
            </a:r>
            <a:r>
              <a:rPr lang="en-IN" dirty="0" smtClean="0"/>
              <a:t>needs </a:t>
            </a:r>
            <a:r>
              <a:rPr lang="en-IN" dirty="0"/>
              <a:t>to have a language that should be understood by the computer. For this purpose, different languages are developed for performing different types of work on the computer. Basically, languages are divided into two categories according to their interpretation.</a:t>
            </a:r>
          </a:p>
          <a:p>
            <a:pPr lvl="1" algn="just">
              <a:buFont typeface="Wingdings" panose="05000000000000000000" pitchFamily="2" charset="2"/>
              <a:buChar char="Ø"/>
            </a:pPr>
            <a:r>
              <a:rPr lang="en-IN" dirty="0" smtClean="0"/>
              <a:t>Low </a:t>
            </a:r>
            <a:r>
              <a:rPr lang="en-IN" dirty="0"/>
              <a:t>Level Languages.</a:t>
            </a:r>
          </a:p>
          <a:p>
            <a:pPr lvl="1" algn="just">
              <a:buFont typeface="Wingdings" panose="05000000000000000000" pitchFamily="2" charset="2"/>
              <a:buChar char="Ø"/>
            </a:pPr>
            <a:r>
              <a:rPr lang="en-IN" dirty="0" smtClean="0"/>
              <a:t>High </a:t>
            </a:r>
            <a:r>
              <a:rPr lang="en-IN" dirty="0"/>
              <a:t>Level Languages.</a:t>
            </a:r>
          </a:p>
          <a:p>
            <a:pPr marL="0" indent="0" algn="just">
              <a:buNone/>
            </a:pPr>
            <a:r>
              <a:rPr lang="en-IN" dirty="0"/>
              <a:t>There are two types of low level </a:t>
            </a:r>
            <a:r>
              <a:rPr lang="en-IN" dirty="0" smtClean="0"/>
              <a:t>languages: Machine Language&amp; Assembly </a:t>
            </a:r>
            <a:r>
              <a:rPr lang="en-IN" dirty="0"/>
              <a:t>Language</a:t>
            </a:r>
          </a:p>
          <a:p>
            <a:pPr marL="0" indent="0" algn="just">
              <a:buNone/>
            </a:pPr>
            <a:r>
              <a:rPr lang="en-IN" b="1" dirty="0">
                <a:solidFill>
                  <a:srgbClr val="C00000"/>
                </a:solidFill>
              </a:rPr>
              <a:t> </a:t>
            </a:r>
            <a:r>
              <a:rPr lang="en-IN" b="1" dirty="0" smtClean="0">
                <a:solidFill>
                  <a:srgbClr val="C00000"/>
                </a:solidFill>
              </a:rPr>
              <a:t>Machine Language- </a:t>
            </a:r>
            <a:r>
              <a:rPr lang="en-IN" dirty="0" smtClean="0"/>
              <a:t>It </a:t>
            </a:r>
            <a:r>
              <a:rPr lang="en-IN" dirty="0"/>
              <a:t>is the lowest and most elementary level of Programming language and was the first type of programming language to be Developed. </a:t>
            </a:r>
            <a:r>
              <a:rPr lang="en-IN" dirty="0" smtClean="0"/>
              <a:t>It is  </a:t>
            </a:r>
            <a:r>
              <a:rPr lang="en-IN" dirty="0"/>
              <a:t>the only language which computer </a:t>
            </a:r>
            <a:r>
              <a:rPr lang="en-IN" dirty="0" smtClean="0"/>
              <a:t>can </a:t>
            </a:r>
            <a:r>
              <a:rPr lang="en-IN" dirty="0"/>
              <a:t>understand. In fact, a manufacturer designs a computer to obey just one Language, its machine code, which is represented inside the computer by a String of binary digits (bits) 0 and 1. The symbol 0 stands for the absence of Electric </a:t>
            </a:r>
            <a:r>
              <a:rPr lang="en-IN" dirty="0" smtClean="0"/>
              <a:t>pulse </a:t>
            </a:r>
            <a:r>
              <a:rPr lang="en-IN" dirty="0"/>
              <a:t>and 1 for the presence of an electric pulse </a:t>
            </a:r>
            <a:endParaRPr lang="en-IN" dirty="0" smtClean="0"/>
          </a:p>
          <a:p>
            <a:pPr marL="0" indent="0" algn="just">
              <a:buNone/>
            </a:pPr>
            <a:r>
              <a:rPr lang="en-IN" dirty="0" smtClean="0"/>
              <a:t>Advantages-(</a:t>
            </a:r>
            <a:r>
              <a:rPr lang="en-IN" dirty="0" err="1" smtClean="0"/>
              <a:t>i</a:t>
            </a:r>
            <a:r>
              <a:rPr lang="en-IN" dirty="0" smtClean="0"/>
              <a:t>) It </a:t>
            </a:r>
            <a:r>
              <a:rPr lang="en-IN" dirty="0"/>
              <a:t>makes fast and efficient use of the </a:t>
            </a:r>
            <a:r>
              <a:rPr lang="en-IN" dirty="0" smtClean="0"/>
              <a:t>compute</a:t>
            </a:r>
          </a:p>
          <a:p>
            <a:pPr marL="0" indent="0" algn="just">
              <a:buNone/>
            </a:pPr>
            <a:r>
              <a:rPr lang="en-IN" dirty="0" smtClean="0"/>
              <a:t> 	(ii) It </a:t>
            </a:r>
            <a:r>
              <a:rPr lang="en-IN" dirty="0"/>
              <a:t>requires no translator </a:t>
            </a:r>
            <a:endParaRPr lang="en-IN" dirty="0" smtClean="0"/>
          </a:p>
          <a:p>
            <a:pPr marL="0" indent="0" algn="just">
              <a:buNone/>
            </a:pPr>
            <a:r>
              <a:rPr lang="en-IN" dirty="0" smtClean="0"/>
              <a:t>Disadvantages-</a:t>
            </a:r>
            <a:r>
              <a:rPr lang="en-IN" dirty="0"/>
              <a:t>	</a:t>
            </a:r>
            <a:r>
              <a:rPr lang="en-IN" dirty="0" smtClean="0"/>
              <a:t> (</a:t>
            </a:r>
            <a:r>
              <a:rPr lang="en-IN" dirty="0" err="1" smtClean="0"/>
              <a:t>i</a:t>
            </a:r>
            <a:r>
              <a:rPr lang="en-IN" dirty="0" smtClean="0"/>
              <a:t>)All </a:t>
            </a:r>
            <a:r>
              <a:rPr lang="en-IN" dirty="0"/>
              <a:t>operation </a:t>
            </a:r>
            <a:r>
              <a:rPr lang="en-IN" dirty="0" smtClean="0"/>
              <a:t>codes and memory addresses  </a:t>
            </a:r>
            <a:r>
              <a:rPr lang="en-IN" dirty="0"/>
              <a:t>have to be </a:t>
            </a:r>
            <a:r>
              <a:rPr lang="en-IN" dirty="0" smtClean="0"/>
              <a:t>remembered,</a:t>
            </a:r>
          </a:p>
          <a:p>
            <a:pPr marL="0" indent="0" algn="just">
              <a:buNone/>
            </a:pPr>
            <a:r>
              <a:rPr lang="en-IN" dirty="0" smtClean="0"/>
              <a:t>		(ii) It </a:t>
            </a:r>
            <a:r>
              <a:rPr lang="en-IN" dirty="0"/>
              <a:t>is hard to amend or find errors in a program </a:t>
            </a:r>
            <a:r>
              <a:rPr lang="en-IN" dirty="0" smtClean="0"/>
              <a:t>and </a:t>
            </a:r>
          </a:p>
          <a:p>
            <a:pPr marL="0" indent="0" algn="just">
              <a:buNone/>
            </a:pPr>
            <a:r>
              <a:rPr lang="en-IN" dirty="0" smtClean="0"/>
              <a:t>		(iii) these </a:t>
            </a:r>
            <a:r>
              <a:rPr lang="en-IN" dirty="0"/>
              <a:t>languages are machine dependent</a:t>
            </a:r>
          </a:p>
        </p:txBody>
      </p:sp>
    </p:spTree>
    <p:extLst>
      <p:ext uri="{BB962C8B-B14F-4D97-AF65-F5344CB8AC3E}">
        <p14:creationId xmlns:p14="http://schemas.microsoft.com/office/powerpoint/2010/main" val="30740827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5"/>
            <a:ext cx="10515600" cy="562154"/>
          </a:xfrm>
        </p:spPr>
        <p:txBody>
          <a:bodyPr>
            <a:normAutofit/>
          </a:bodyPr>
          <a:lstStyle/>
          <a:p>
            <a:pPr algn="ctr"/>
            <a:r>
              <a:rPr lang="en-IN" sz="3000" b="1" dirty="0">
                <a:solidFill>
                  <a:srgbClr val="FF0000"/>
                </a:solidFill>
              </a:rPr>
              <a:t>Computer Languages</a:t>
            </a:r>
          </a:p>
        </p:txBody>
      </p:sp>
      <p:sp>
        <p:nvSpPr>
          <p:cNvPr id="3" name="Content Placeholder 2"/>
          <p:cNvSpPr>
            <a:spLocks noGrp="1"/>
          </p:cNvSpPr>
          <p:nvPr>
            <p:ph idx="1"/>
          </p:nvPr>
        </p:nvSpPr>
        <p:spPr>
          <a:xfrm>
            <a:off x="838200" y="824248"/>
            <a:ext cx="10515600" cy="5352715"/>
          </a:xfrm>
        </p:spPr>
        <p:txBody>
          <a:bodyPr>
            <a:normAutofit/>
          </a:bodyPr>
          <a:lstStyle/>
          <a:p>
            <a:pPr marL="0" indent="0" algn="just">
              <a:buNone/>
            </a:pPr>
            <a:r>
              <a:rPr lang="en-IN" b="1" dirty="0">
                <a:solidFill>
                  <a:srgbClr val="C00000"/>
                </a:solidFill>
              </a:rPr>
              <a:t>Assembly </a:t>
            </a:r>
            <a:r>
              <a:rPr lang="en-IN" b="1" dirty="0" smtClean="0">
                <a:solidFill>
                  <a:srgbClr val="C00000"/>
                </a:solidFill>
              </a:rPr>
              <a:t>Language- </a:t>
            </a:r>
            <a:r>
              <a:rPr lang="en-IN" dirty="0" smtClean="0"/>
              <a:t>It </a:t>
            </a:r>
            <a:r>
              <a:rPr lang="en-IN" dirty="0"/>
              <a:t>was developed to overcome some of the many inconveniences of machine language. This is another low level but a very important language in which operation codes and operands are given in the form of alphanumeric symbols instead of 0’s and l’s. These alphanumeric symbols will be known as mnemonic codes and can have maximum up to 5 letter combination e.g. ADD for addition, SUB for subtraction, START,LABEL etc. Because of this feature it is also known as ‘</a:t>
            </a:r>
            <a:r>
              <a:rPr lang="en-IN" dirty="0" smtClean="0"/>
              <a:t>Symbolic </a:t>
            </a:r>
            <a:r>
              <a:rPr lang="en-IN" dirty="0"/>
              <a:t>Programming Language’. </a:t>
            </a:r>
            <a:endParaRPr lang="en-IN" dirty="0" smtClean="0"/>
          </a:p>
          <a:p>
            <a:pPr marL="0" indent="0" algn="just">
              <a:buNone/>
            </a:pPr>
            <a:r>
              <a:rPr lang="en-IN" dirty="0">
                <a:solidFill>
                  <a:srgbClr val="C00000"/>
                </a:solidFill>
              </a:rPr>
              <a:t>Advantages</a:t>
            </a:r>
            <a:r>
              <a:rPr lang="en-IN" dirty="0"/>
              <a:t> </a:t>
            </a:r>
            <a:r>
              <a:rPr lang="en-IN" dirty="0" err="1" smtClean="0"/>
              <a:t>i</a:t>
            </a:r>
            <a:r>
              <a:rPr lang="en-IN" dirty="0" smtClean="0"/>
              <a:t>)It </a:t>
            </a:r>
            <a:r>
              <a:rPr lang="en-IN" dirty="0"/>
              <a:t>is easier to understand and use as compared to machine </a:t>
            </a:r>
            <a:r>
              <a:rPr lang="en-IN" dirty="0" err="1" smtClean="0"/>
              <a:t>language.ii</a:t>
            </a:r>
            <a:r>
              <a:rPr lang="en-IN" dirty="0"/>
              <a:t>)	It is easy to locate and correct </a:t>
            </a:r>
            <a:r>
              <a:rPr lang="en-IN" dirty="0" err="1" smtClean="0"/>
              <a:t>errors.iii</a:t>
            </a:r>
            <a:r>
              <a:rPr lang="en-IN" dirty="0"/>
              <a:t>)	It is modified easily</a:t>
            </a:r>
          </a:p>
          <a:p>
            <a:pPr marL="0" indent="0" algn="just">
              <a:buNone/>
            </a:pPr>
            <a:r>
              <a:rPr lang="en-IN" dirty="0">
                <a:solidFill>
                  <a:srgbClr val="C00000"/>
                </a:solidFill>
              </a:rPr>
              <a:t>Disadvantages</a:t>
            </a:r>
            <a:r>
              <a:rPr lang="en-IN" dirty="0"/>
              <a:t> </a:t>
            </a:r>
            <a:r>
              <a:rPr lang="en-IN" dirty="0" err="1" smtClean="0"/>
              <a:t>i</a:t>
            </a:r>
            <a:r>
              <a:rPr lang="en-IN" dirty="0" smtClean="0"/>
              <a:t>)Like </a:t>
            </a:r>
            <a:r>
              <a:rPr lang="en-IN" dirty="0"/>
              <a:t>machine language it is also machine </a:t>
            </a:r>
            <a:r>
              <a:rPr lang="en-IN" dirty="0" smtClean="0"/>
              <a:t>dependent. ii)Since </a:t>
            </a:r>
            <a:r>
              <a:rPr lang="en-IN" dirty="0"/>
              <a:t>it is </a:t>
            </a:r>
            <a:r>
              <a:rPr lang="en-IN" dirty="0" smtClean="0"/>
              <a:t>machine</a:t>
            </a:r>
            <a:endParaRPr lang="en-IN" dirty="0"/>
          </a:p>
        </p:txBody>
      </p:sp>
    </p:spTree>
    <p:extLst>
      <p:ext uri="{BB962C8B-B14F-4D97-AF65-F5344CB8AC3E}">
        <p14:creationId xmlns:p14="http://schemas.microsoft.com/office/powerpoint/2010/main" val="5942484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5"/>
            <a:ext cx="10515600" cy="510638"/>
          </a:xfrm>
        </p:spPr>
        <p:txBody>
          <a:bodyPr>
            <a:normAutofit/>
          </a:bodyPr>
          <a:lstStyle/>
          <a:p>
            <a:pPr algn="ctr"/>
            <a:r>
              <a:rPr lang="en-IN" sz="3000" b="1" dirty="0">
                <a:solidFill>
                  <a:srgbClr val="FF0000"/>
                </a:solidFill>
              </a:rPr>
              <a:t>Computer Languages</a:t>
            </a:r>
          </a:p>
        </p:txBody>
      </p:sp>
      <p:sp>
        <p:nvSpPr>
          <p:cNvPr id="3" name="Content Placeholder 2"/>
          <p:cNvSpPr>
            <a:spLocks noGrp="1"/>
          </p:cNvSpPr>
          <p:nvPr>
            <p:ph idx="1"/>
          </p:nvPr>
        </p:nvSpPr>
        <p:spPr>
          <a:xfrm>
            <a:off x="838200" y="824248"/>
            <a:ext cx="10515600" cy="5352715"/>
          </a:xfrm>
        </p:spPr>
        <p:txBody>
          <a:bodyPr>
            <a:normAutofit fontScale="70000" lnSpcReduction="20000"/>
          </a:bodyPr>
          <a:lstStyle/>
          <a:p>
            <a:pPr marL="0" indent="0" algn="just">
              <a:buNone/>
            </a:pPr>
            <a:r>
              <a:rPr lang="en-IN" b="1" dirty="0">
                <a:solidFill>
                  <a:srgbClr val="C00000"/>
                </a:solidFill>
              </a:rPr>
              <a:t>High Level </a:t>
            </a:r>
            <a:r>
              <a:rPr lang="en-IN" b="1" dirty="0" smtClean="0">
                <a:solidFill>
                  <a:srgbClr val="C00000"/>
                </a:solidFill>
              </a:rPr>
              <a:t>Languages- </a:t>
            </a:r>
            <a:r>
              <a:rPr lang="en-IN" dirty="0" smtClean="0"/>
              <a:t>High </a:t>
            </a:r>
            <a:r>
              <a:rPr lang="en-IN" dirty="0"/>
              <a:t>level computer languages give formats close to English language and the purpose of developing high level languages is to enable people to write programs easily and in their own native language environment (English). High-level languages are basically symbolic languages that use English words and/or mathematical symbols rather than mnemonic codes. Each instruction in the high level language is translated into many machine language </a:t>
            </a:r>
            <a:r>
              <a:rPr lang="en-IN" dirty="0" smtClean="0"/>
              <a:t>instructions </a:t>
            </a:r>
            <a:r>
              <a:rPr lang="en-IN" dirty="0"/>
              <a:t>thus showing one-to-many </a:t>
            </a:r>
            <a:r>
              <a:rPr lang="en-IN" dirty="0" smtClean="0"/>
              <a:t>translation. There are  different </a:t>
            </a:r>
            <a:r>
              <a:rPr lang="en-IN" dirty="0" err="1" smtClean="0"/>
              <a:t>ypes</a:t>
            </a:r>
            <a:r>
              <a:rPr lang="en-IN" dirty="0" smtClean="0"/>
              <a:t> </a:t>
            </a:r>
            <a:r>
              <a:rPr lang="en-IN" dirty="0"/>
              <a:t>of High Level </a:t>
            </a:r>
            <a:r>
              <a:rPr lang="en-IN" dirty="0" smtClean="0"/>
              <a:t>Languages</a:t>
            </a:r>
          </a:p>
          <a:p>
            <a:pPr marL="0" indent="0" algn="just">
              <a:buNone/>
            </a:pPr>
            <a:r>
              <a:rPr lang="en-IN" dirty="0">
                <a:solidFill>
                  <a:srgbClr val="C00000"/>
                </a:solidFill>
              </a:rPr>
              <a:t>Algebraic Formula-Type Processing-</a:t>
            </a:r>
            <a:r>
              <a:rPr lang="en-IN" dirty="0" smtClean="0"/>
              <a:t>•BASIC </a:t>
            </a:r>
            <a:r>
              <a:rPr lang="en-IN" dirty="0"/>
              <a:t>(Beginners All Purpose Symbolic Instruction Code</a:t>
            </a:r>
            <a:r>
              <a:rPr lang="en-IN" dirty="0" smtClean="0"/>
              <a:t>).•FORTRAN </a:t>
            </a:r>
            <a:r>
              <a:rPr lang="en-IN" dirty="0"/>
              <a:t>(Formula Translation</a:t>
            </a:r>
            <a:r>
              <a:rPr lang="en-IN" dirty="0" smtClean="0"/>
              <a:t>).•PL/I </a:t>
            </a:r>
            <a:r>
              <a:rPr lang="en-IN" dirty="0"/>
              <a:t>(Programming Language, Version 1</a:t>
            </a:r>
            <a:r>
              <a:rPr lang="en-IN" dirty="0" smtClean="0"/>
              <a:t>).•ALGOL </a:t>
            </a:r>
            <a:r>
              <a:rPr lang="en-IN" dirty="0"/>
              <a:t>(Algorithmic Language</a:t>
            </a:r>
            <a:r>
              <a:rPr lang="en-IN" dirty="0" smtClean="0"/>
              <a:t>).•APL </a:t>
            </a:r>
            <a:r>
              <a:rPr lang="en-IN" dirty="0"/>
              <a:t>(A Programming Language</a:t>
            </a:r>
            <a:r>
              <a:rPr lang="en-IN" dirty="0" smtClean="0"/>
              <a:t>).</a:t>
            </a:r>
          </a:p>
          <a:p>
            <a:pPr marL="0" indent="0" algn="just">
              <a:buNone/>
            </a:pPr>
            <a:r>
              <a:rPr lang="en-IN" dirty="0" smtClean="0"/>
              <a:t> </a:t>
            </a:r>
            <a:r>
              <a:rPr lang="en-IN" dirty="0">
                <a:solidFill>
                  <a:srgbClr val="C00000"/>
                </a:solidFill>
              </a:rPr>
              <a:t>Business Data Processing-</a:t>
            </a:r>
            <a:r>
              <a:rPr lang="en-IN" dirty="0" smtClean="0"/>
              <a:t>•COBOL </a:t>
            </a:r>
            <a:r>
              <a:rPr lang="en-IN" dirty="0"/>
              <a:t>(Common Business Oriented Language</a:t>
            </a:r>
            <a:r>
              <a:rPr lang="en-IN" dirty="0" smtClean="0"/>
              <a:t>).* RPG </a:t>
            </a:r>
            <a:r>
              <a:rPr lang="en-IN" dirty="0"/>
              <a:t>(Report Program </a:t>
            </a:r>
            <a:r>
              <a:rPr lang="en-IN" dirty="0" smtClean="0"/>
              <a:t>Generator</a:t>
            </a:r>
          </a:p>
          <a:p>
            <a:pPr marL="0" indent="0" algn="just">
              <a:buNone/>
            </a:pPr>
            <a:r>
              <a:rPr lang="en-IN" dirty="0">
                <a:solidFill>
                  <a:srgbClr val="C00000"/>
                </a:solidFill>
              </a:rPr>
              <a:t>String and List Processing-</a:t>
            </a:r>
            <a:r>
              <a:rPr lang="en-IN" dirty="0" smtClean="0"/>
              <a:t>•LISP </a:t>
            </a:r>
            <a:r>
              <a:rPr lang="en-IN" dirty="0"/>
              <a:t>(List Processing</a:t>
            </a:r>
            <a:r>
              <a:rPr lang="en-IN" dirty="0" smtClean="0"/>
              <a:t>)., </a:t>
            </a:r>
            <a:r>
              <a:rPr lang="en-IN" dirty="0" err="1" smtClean="0"/>
              <a:t>Prolog</a:t>
            </a:r>
            <a:r>
              <a:rPr lang="en-IN" dirty="0" smtClean="0"/>
              <a:t> </a:t>
            </a:r>
            <a:r>
              <a:rPr lang="en-IN" dirty="0"/>
              <a:t>(Program in Logic</a:t>
            </a:r>
            <a:r>
              <a:rPr lang="en-IN" dirty="0" smtClean="0"/>
              <a:t>)</a:t>
            </a:r>
          </a:p>
          <a:p>
            <a:pPr marL="0" indent="0" algn="just">
              <a:buNone/>
            </a:pPr>
            <a:r>
              <a:rPr lang="en-IN" dirty="0">
                <a:solidFill>
                  <a:srgbClr val="C00000"/>
                </a:solidFill>
              </a:rPr>
              <a:t>Object Oriented Programming Language-</a:t>
            </a:r>
            <a:r>
              <a:rPr lang="en-IN" dirty="0" smtClean="0"/>
              <a:t>•C++ •Java</a:t>
            </a:r>
          </a:p>
          <a:p>
            <a:pPr marL="0" indent="0" algn="just">
              <a:buNone/>
            </a:pPr>
            <a:r>
              <a:rPr lang="en-IN" dirty="0">
                <a:solidFill>
                  <a:srgbClr val="C00000"/>
                </a:solidFill>
              </a:rPr>
              <a:t>Visual programming </a:t>
            </a:r>
            <a:r>
              <a:rPr lang="en-IN" dirty="0" smtClean="0">
                <a:solidFill>
                  <a:srgbClr val="C00000"/>
                </a:solidFill>
              </a:rPr>
              <a:t>language-</a:t>
            </a:r>
            <a:r>
              <a:rPr lang="pt-BR" dirty="0" smtClean="0"/>
              <a:t>•Visual Basic •Visual Java •Visual C</a:t>
            </a:r>
          </a:p>
          <a:p>
            <a:pPr marL="0" indent="0" algn="just">
              <a:buNone/>
            </a:pPr>
            <a:r>
              <a:rPr lang="en-IN" dirty="0" smtClean="0"/>
              <a:t>Advantages -User-friendly, similar </a:t>
            </a:r>
            <a:r>
              <a:rPr lang="en-IN" dirty="0"/>
              <a:t>to English with vocabulary of words and </a:t>
            </a:r>
            <a:r>
              <a:rPr lang="en-IN" dirty="0" smtClean="0"/>
              <a:t>symbols and therefore </a:t>
            </a:r>
            <a:r>
              <a:rPr lang="en-IN" dirty="0"/>
              <a:t>it is easier to </a:t>
            </a:r>
            <a:r>
              <a:rPr lang="en-IN" dirty="0" smtClean="0"/>
              <a:t>learn., They </a:t>
            </a:r>
            <a:r>
              <a:rPr lang="en-IN" dirty="0"/>
              <a:t>require less time to </a:t>
            </a:r>
            <a:r>
              <a:rPr lang="en-IN" dirty="0" smtClean="0"/>
              <a:t>write,, they </a:t>
            </a:r>
            <a:r>
              <a:rPr lang="en-IN" dirty="0"/>
              <a:t>are easier to </a:t>
            </a:r>
            <a:r>
              <a:rPr lang="en-IN" dirty="0" smtClean="0"/>
              <a:t>maintain, Problem </a:t>
            </a:r>
            <a:r>
              <a:rPr lang="en-IN" dirty="0"/>
              <a:t>oriented rather than 'machine' </a:t>
            </a:r>
            <a:r>
              <a:rPr lang="en-IN" dirty="0" smtClean="0"/>
              <a:t>based, machine independent</a:t>
            </a:r>
            <a:endParaRPr lang="en-IN" dirty="0"/>
          </a:p>
          <a:p>
            <a:pPr marL="0" indent="0" algn="just">
              <a:buNone/>
            </a:pPr>
            <a:r>
              <a:rPr lang="pt-BR" dirty="0" smtClean="0"/>
              <a:t>Disadvantages-  Require translators</a:t>
            </a:r>
            <a:endParaRPr lang="pt-BR" dirty="0"/>
          </a:p>
          <a:p>
            <a:pPr marL="0" indent="0" algn="just">
              <a:buNone/>
            </a:pPr>
            <a:endParaRPr lang="en-IN" dirty="0"/>
          </a:p>
          <a:p>
            <a:pPr marL="0" indent="0" algn="just">
              <a:buNone/>
            </a:pPr>
            <a:endParaRPr lang="en-IN" dirty="0"/>
          </a:p>
          <a:p>
            <a:pPr marL="0" indent="0" algn="just">
              <a:buNone/>
            </a:pPr>
            <a:endParaRPr lang="en-IN" dirty="0"/>
          </a:p>
          <a:p>
            <a:pPr marL="0" indent="0" algn="just">
              <a:buNone/>
            </a:pPr>
            <a:endParaRPr lang="en-IN" dirty="0"/>
          </a:p>
          <a:p>
            <a:pPr marL="0" indent="0" algn="just">
              <a:buNone/>
            </a:pPr>
            <a:endParaRPr lang="en-IN" dirty="0"/>
          </a:p>
        </p:txBody>
      </p:sp>
    </p:spTree>
    <p:extLst>
      <p:ext uri="{BB962C8B-B14F-4D97-AF65-F5344CB8AC3E}">
        <p14:creationId xmlns:p14="http://schemas.microsoft.com/office/powerpoint/2010/main" val="9395984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a:bodyPr>
          <a:lstStyle/>
          <a:p>
            <a:pPr algn="ctr"/>
            <a:r>
              <a:rPr lang="en-IN" sz="3200" b="1" dirty="0" smtClean="0">
                <a:solidFill>
                  <a:srgbClr val="FF0000"/>
                </a:solidFill>
              </a:rPr>
              <a:t>Language Processors  (Translators)</a:t>
            </a:r>
            <a:endParaRPr lang="en-IN" sz="3200" b="1" dirty="0">
              <a:solidFill>
                <a:srgbClr val="FF0000"/>
              </a:solidFill>
            </a:endParaRPr>
          </a:p>
        </p:txBody>
      </p:sp>
      <p:sp>
        <p:nvSpPr>
          <p:cNvPr id="3" name="Content Placeholder 2"/>
          <p:cNvSpPr>
            <a:spLocks noGrp="1"/>
          </p:cNvSpPr>
          <p:nvPr>
            <p:ph idx="1"/>
          </p:nvPr>
        </p:nvSpPr>
        <p:spPr>
          <a:xfrm>
            <a:off x="838200" y="927280"/>
            <a:ext cx="10515600" cy="5249683"/>
          </a:xfrm>
        </p:spPr>
        <p:txBody>
          <a:bodyPr>
            <a:normAutofit/>
          </a:bodyPr>
          <a:lstStyle/>
          <a:p>
            <a:pPr marL="0" indent="0" algn="just">
              <a:buNone/>
            </a:pPr>
            <a:r>
              <a:rPr lang="en-IN" dirty="0"/>
              <a:t>Translator: Translator is meant to translate one language to another. So a </a:t>
            </a:r>
            <a:r>
              <a:rPr lang="en-IN" dirty="0" smtClean="0"/>
              <a:t>translator is </a:t>
            </a:r>
            <a:r>
              <a:rPr lang="en-IN" dirty="0"/>
              <a:t>mainly related to computer language. In case of a computer, its hardware </a:t>
            </a:r>
            <a:r>
              <a:rPr lang="en-IN" dirty="0" smtClean="0"/>
              <a:t>part only </a:t>
            </a:r>
            <a:r>
              <a:rPr lang="en-IN" dirty="0"/>
              <a:t>can operate when instructions are made of 0s and 1s, i.e., in machine </a:t>
            </a:r>
            <a:r>
              <a:rPr lang="en-IN" dirty="0" smtClean="0"/>
              <a:t>language. But </a:t>
            </a:r>
            <a:r>
              <a:rPr lang="en-IN" dirty="0"/>
              <a:t>it is not that easy for human being to remember them correctly. Thus a </a:t>
            </a:r>
            <a:r>
              <a:rPr lang="en-IN" dirty="0" smtClean="0"/>
              <a:t>move towards </a:t>
            </a:r>
            <a:r>
              <a:rPr lang="en-IN" dirty="0"/>
              <a:t>substituting such instructions of machine code by letter </a:t>
            </a:r>
            <a:r>
              <a:rPr lang="en-IN" dirty="0" smtClean="0"/>
              <a:t>symbol-mnemonics was </a:t>
            </a:r>
            <a:r>
              <a:rPr lang="en-IN" dirty="0"/>
              <a:t>taken. Mnemonic codes ease programmer to write efficient program. But </a:t>
            </a:r>
            <a:r>
              <a:rPr lang="en-IN" dirty="0" smtClean="0"/>
              <a:t>an intermediately </a:t>
            </a:r>
            <a:r>
              <a:rPr lang="en-IN" dirty="0"/>
              <a:t>agent is required to translate these mnemonic codes into </a:t>
            </a:r>
            <a:r>
              <a:rPr lang="en-IN" dirty="0" smtClean="0"/>
              <a:t>machine codes</a:t>
            </a:r>
            <a:r>
              <a:rPr lang="en-IN" dirty="0"/>
              <a:t>. There are different types of translators for different categories of languages </a:t>
            </a:r>
            <a:r>
              <a:rPr lang="en-IN" dirty="0" smtClean="0"/>
              <a:t>viz</a:t>
            </a:r>
            <a:r>
              <a:rPr lang="en-IN" dirty="0"/>
              <a:t>. assembler for assembly language, interpreter and compiler for </a:t>
            </a:r>
            <a:r>
              <a:rPr lang="en-IN" dirty="0" smtClean="0"/>
              <a:t>high-level language</a:t>
            </a:r>
            <a:r>
              <a:rPr lang="en-IN" dirty="0"/>
              <a:t>.</a:t>
            </a:r>
          </a:p>
        </p:txBody>
      </p:sp>
    </p:spTree>
    <p:extLst>
      <p:ext uri="{BB962C8B-B14F-4D97-AF65-F5344CB8AC3E}">
        <p14:creationId xmlns:p14="http://schemas.microsoft.com/office/powerpoint/2010/main" val="34435646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5829233"/>
          </a:xfrm>
        </p:spPr>
        <p:txBody>
          <a:bodyPr>
            <a:noAutofit/>
          </a:bodyPr>
          <a:lstStyle/>
          <a:p>
            <a:pPr marL="0" indent="0" algn="just">
              <a:buNone/>
            </a:pPr>
            <a:r>
              <a:rPr lang="en-IN" sz="2200" dirty="0">
                <a:solidFill>
                  <a:srgbClr val="FF0000"/>
                </a:solidFill>
              </a:rPr>
              <a:t>Assembler:</a:t>
            </a:r>
            <a:r>
              <a:rPr lang="en-IN" sz="2200" dirty="0"/>
              <a:t> When an assembly language program is required to run or execute </a:t>
            </a:r>
            <a:r>
              <a:rPr lang="en-IN" sz="2200" dirty="0" smtClean="0"/>
              <a:t>on a </a:t>
            </a:r>
            <a:r>
              <a:rPr lang="en-IN" sz="2200" dirty="0"/>
              <a:t>computer, the program is needed to be converted into its equivalent machine </a:t>
            </a:r>
            <a:r>
              <a:rPr lang="en-IN" sz="2200" dirty="0" smtClean="0"/>
              <a:t>language program. The </a:t>
            </a:r>
            <a:r>
              <a:rPr lang="en-IN" sz="2200" dirty="0"/>
              <a:t>translator which does this conversion is known as </a:t>
            </a:r>
            <a:r>
              <a:rPr lang="en-IN" sz="2200" dirty="0" smtClean="0"/>
              <a:t>assembler. As </a:t>
            </a:r>
            <a:r>
              <a:rPr lang="en-IN" sz="2200" dirty="0"/>
              <a:t>the assembly language is machine </a:t>
            </a:r>
            <a:r>
              <a:rPr lang="en-IN" sz="2200" dirty="0" smtClean="0"/>
              <a:t>dependent assembler  is also machine dependant.</a:t>
            </a:r>
          </a:p>
          <a:p>
            <a:pPr marL="0" indent="0" algn="just">
              <a:buNone/>
            </a:pPr>
            <a:r>
              <a:rPr lang="en-IN" sz="2200" dirty="0" smtClean="0">
                <a:solidFill>
                  <a:srgbClr val="FF0000"/>
                </a:solidFill>
              </a:rPr>
              <a:t>Interpreter- </a:t>
            </a:r>
            <a:r>
              <a:rPr lang="en-IN" sz="2200" dirty="0" smtClean="0"/>
              <a:t>There </a:t>
            </a:r>
            <a:r>
              <a:rPr lang="en-IN" sz="2200" dirty="0"/>
              <a:t>are two types of translators for </a:t>
            </a:r>
            <a:r>
              <a:rPr lang="en-IN" sz="2200" dirty="0" smtClean="0"/>
              <a:t>high-level language </a:t>
            </a:r>
            <a:r>
              <a:rPr lang="en-IN" sz="2200" dirty="0"/>
              <a:t>program – interpreter and compiler</a:t>
            </a:r>
            <a:r>
              <a:rPr lang="en-IN" sz="2200" dirty="0" smtClean="0"/>
              <a:t>. An interpreter is </a:t>
            </a:r>
            <a:r>
              <a:rPr lang="en-IN" sz="2200" dirty="0"/>
              <a:t>a program which translates one statement of a high-level language program </a:t>
            </a:r>
            <a:r>
              <a:rPr lang="en-IN" sz="2200" dirty="0" smtClean="0"/>
              <a:t>into machine code at a </a:t>
            </a:r>
            <a:r>
              <a:rPr lang="en-IN" sz="2200" dirty="0"/>
              <a:t>time. The main disadvantage of interpreter is that every time one needs </a:t>
            </a:r>
            <a:r>
              <a:rPr lang="en-IN" sz="2200" dirty="0" smtClean="0"/>
              <a:t>to execute </a:t>
            </a:r>
            <a:r>
              <a:rPr lang="en-IN" sz="2200" dirty="0"/>
              <a:t>the program, it is to be started from the very beginning. Thus it </a:t>
            </a:r>
            <a:r>
              <a:rPr lang="en-IN" sz="2200" dirty="0" smtClean="0"/>
              <a:t>requires more </a:t>
            </a:r>
            <a:r>
              <a:rPr lang="en-IN" sz="2200" dirty="0"/>
              <a:t>time to execute on a computer</a:t>
            </a:r>
            <a:r>
              <a:rPr lang="en-IN" sz="2200" dirty="0" smtClean="0"/>
              <a:t>.</a:t>
            </a:r>
          </a:p>
          <a:p>
            <a:pPr marL="0" indent="0" algn="just">
              <a:buNone/>
            </a:pPr>
            <a:r>
              <a:rPr lang="en-IN" sz="2200" dirty="0">
                <a:solidFill>
                  <a:srgbClr val="FF0000"/>
                </a:solidFill>
              </a:rPr>
              <a:t>Compiler: </a:t>
            </a:r>
            <a:r>
              <a:rPr lang="en-IN" sz="2200" dirty="0"/>
              <a:t>Compiler is one which is used </a:t>
            </a:r>
            <a:r>
              <a:rPr lang="en-IN" sz="2200" dirty="0" smtClean="0"/>
              <a:t>translate </a:t>
            </a:r>
            <a:r>
              <a:rPr lang="en-IN" sz="2200" dirty="0"/>
              <a:t>the whole program at a time into an equivalent machine language program. The compilation of high-level language </a:t>
            </a:r>
            <a:r>
              <a:rPr lang="en-IN" sz="2200" dirty="0" smtClean="0"/>
              <a:t>program is </a:t>
            </a:r>
            <a:r>
              <a:rPr lang="en-IN" sz="2200" dirty="0"/>
              <a:t>a complex process and consists of broadly two phases – analysis phase </a:t>
            </a:r>
            <a:r>
              <a:rPr lang="en-IN" sz="2200" dirty="0" smtClean="0"/>
              <a:t>and synthesis </a:t>
            </a:r>
            <a:r>
              <a:rPr lang="en-IN" sz="2200" dirty="0"/>
              <a:t>phase. In the analysis phase, the source program is </a:t>
            </a:r>
            <a:r>
              <a:rPr lang="en-IN" sz="2200" dirty="0" err="1"/>
              <a:t>analyzed</a:t>
            </a:r>
            <a:r>
              <a:rPr lang="en-IN" sz="2200" dirty="0"/>
              <a:t> for its </a:t>
            </a:r>
            <a:r>
              <a:rPr lang="en-IN" sz="2200" dirty="0" smtClean="0"/>
              <a:t>lexical, syntactical </a:t>
            </a:r>
            <a:r>
              <a:rPr lang="en-IN" sz="2200" dirty="0"/>
              <a:t>and semantic structure. The second phase is the synthesis of the </a:t>
            </a:r>
            <a:r>
              <a:rPr lang="en-IN" sz="2200" dirty="0" smtClean="0"/>
              <a:t>object program </a:t>
            </a:r>
            <a:r>
              <a:rPr lang="en-IN" sz="2200" dirty="0"/>
              <a:t>in the machine language. The compiler checks all kinds of limits, </a:t>
            </a:r>
            <a:r>
              <a:rPr lang="en-IN" sz="2200" dirty="0" smtClean="0"/>
              <a:t>ranges, errors</a:t>
            </a:r>
            <a:r>
              <a:rPr lang="en-IN" sz="2200" dirty="0"/>
              <a:t>, etc. Once the result of checking is satisfactory and error free, it produces </a:t>
            </a:r>
            <a:r>
              <a:rPr lang="en-IN" sz="2200" dirty="0" smtClean="0"/>
              <a:t>a complete </a:t>
            </a:r>
            <a:r>
              <a:rPr lang="en-IN" sz="2200" dirty="0"/>
              <a:t>machine language program of minimized length ready for execution. A compiler takes more time to </a:t>
            </a:r>
            <a:r>
              <a:rPr lang="en-IN" sz="2200" dirty="0" smtClean="0"/>
              <a:t>compile than </a:t>
            </a:r>
            <a:r>
              <a:rPr lang="en-IN" sz="2200" dirty="0"/>
              <a:t>to interpret, but a compiled program runs much faster than an interpreted program</a:t>
            </a:r>
          </a:p>
        </p:txBody>
      </p:sp>
    </p:spTree>
    <p:extLst>
      <p:ext uri="{BB962C8B-B14F-4D97-AF65-F5344CB8AC3E}">
        <p14:creationId xmlns:p14="http://schemas.microsoft.com/office/powerpoint/2010/main" val="208123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Fundamentals of Computers</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Content Placeholder 8"/>
          <p:cNvPicPr>
            <a:picLocks noGrp="1" noChangeAspect="1"/>
          </p:cNvPicPr>
          <p:nvPr>
            <p:ph idx="1"/>
          </p:nvPr>
        </p:nvPicPr>
        <p:blipFill>
          <a:blip r:embed="rId2"/>
          <a:stretch>
            <a:fillRect/>
          </a:stretch>
        </p:blipFill>
        <p:spPr>
          <a:xfrm>
            <a:off x="1596980" y="1043189"/>
            <a:ext cx="7727323" cy="5138670"/>
          </a:xfrm>
          <a:prstGeom prst="rect">
            <a:avLst/>
          </a:prstGeom>
        </p:spPr>
      </p:pic>
    </p:spTree>
    <p:extLst>
      <p:ext uri="{BB962C8B-B14F-4D97-AF65-F5344CB8AC3E}">
        <p14:creationId xmlns:p14="http://schemas.microsoft.com/office/powerpoint/2010/main" val="39724034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3657600" lvl="8" indent="0">
              <a:buNone/>
            </a:pPr>
            <a:r>
              <a:rPr lang="en-IN" sz="4000" dirty="0" smtClean="0">
                <a:solidFill>
                  <a:srgbClr val="C00000"/>
                </a:solidFill>
              </a:rPr>
              <a:t>Thank You</a:t>
            </a:r>
          </a:p>
        </p:txBody>
      </p:sp>
    </p:spTree>
    <p:extLst>
      <p:ext uri="{BB962C8B-B14F-4D97-AF65-F5344CB8AC3E}">
        <p14:creationId xmlns:p14="http://schemas.microsoft.com/office/powerpoint/2010/main" val="973360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Basic Computer Architecture</a:t>
            </a:r>
            <a:endParaRPr lang="en-IN" sz="3200" b="1" dirty="0"/>
          </a:p>
        </p:txBody>
      </p:sp>
      <p:sp>
        <p:nvSpPr>
          <p:cNvPr id="3" name="Content Placeholder 2"/>
          <p:cNvSpPr>
            <a:spLocks noGrp="1"/>
          </p:cNvSpPr>
          <p:nvPr>
            <p:ph idx="1"/>
          </p:nvPr>
        </p:nvSpPr>
        <p:spPr>
          <a:xfrm>
            <a:off x="838200" y="862884"/>
            <a:ext cx="10894454" cy="5422005"/>
          </a:xfrm>
        </p:spPr>
        <p:txBody>
          <a:bodyPr>
            <a:noAutofit/>
          </a:bodyPr>
          <a:lstStyle/>
          <a:p>
            <a:pPr marL="0" indent="0" algn="just">
              <a:buNone/>
            </a:pPr>
            <a:r>
              <a:rPr lang="en-IN" dirty="0"/>
              <a:t>The main components in a typical computer system are: </a:t>
            </a:r>
            <a:r>
              <a:rPr lang="en-IN" dirty="0">
                <a:solidFill>
                  <a:srgbClr val="C00000"/>
                </a:solidFill>
              </a:rPr>
              <a:t>the processor, memory, input </a:t>
            </a:r>
            <a:r>
              <a:rPr lang="en-IN" dirty="0" smtClean="0">
                <a:solidFill>
                  <a:srgbClr val="C00000"/>
                </a:solidFill>
              </a:rPr>
              <a:t>/output </a:t>
            </a:r>
            <a:r>
              <a:rPr lang="en-IN" dirty="0">
                <a:solidFill>
                  <a:srgbClr val="C00000"/>
                </a:solidFill>
              </a:rPr>
              <a:t>devices, and the communication channels </a:t>
            </a:r>
            <a:r>
              <a:rPr lang="en-IN" dirty="0"/>
              <a:t>that connect them</a:t>
            </a:r>
            <a:r>
              <a:rPr lang="en-IN" dirty="0" smtClean="0"/>
              <a:t>.</a:t>
            </a:r>
          </a:p>
          <a:p>
            <a:pPr marL="1371600" lvl="2" indent="-457200" algn="just">
              <a:buFont typeface="+mj-lt"/>
              <a:buAutoNum type="arabicPeriod"/>
            </a:pPr>
            <a:r>
              <a:rPr lang="en-IN" sz="2300" dirty="0" smtClean="0"/>
              <a:t>Processor is </a:t>
            </a:r>
            <a:r>
              <a:rPr lang="en-IN" sz="2300" dirty="0"/>
              <a:t>the component that executes a program by </a:t>
            </a:r>
            <a:r>
              <a:rPr lang="en-IN" sz="2300" dirty="0" smtClean="0"/>
              <a:t>performing arithmetic </a:t>
            </a:r>
            <a:r>
              <a:rPr lang="en-IN" sz="2300" dirty="0"/>
              <a:t>and logical operations on data</a:t>
            </a:r>
            <a:r>
              <a:rPr lang="en-IN" sz="2300" dirty="0" smtClean="0"/>
              <a:t>.</a:t>
            </a:r>
          </a:p>
          <a:p>
            <a:pPr marL="1371600" lvl="2" indent="-457200" algn="just">
              <a:buFont typeface="+mj-lt"/>
              <a:buAutoNum type="arabicPeriod"/>
            </a:pPr>
            <a:r>
              <a:rPr lang="en-IN" sz="2300" dirty="0" smtClean="0"/>
              <a:t>Memory simply </a:t>
            </a:r>
            <a:r>
              <a:rPr lang="en-IN" sz="2300" dirty="0"/>
              <a:t>stores information until it is requested </a:t>
            </a:r>
            <a:r>
              <a:rPr lang="en-IN" sz="2300" dirty="0" smtClean="0"/>
              <a:t>by another </a:t>
            </a:r>
            <a:r>
              <a:rPr lang="en-IN" sz="2300" dirty="0"/>
              <a:t>part of the computer system</a:t>
            </a:r>
            <a:r>
              <a:rPr lang="en-IN" sz="2300" dirty="0" smtClean="0"/>
              <a:t>.</a:t>
            </a:r>
          </a:p>
          <a:p>
            <a:pPr marL="1371600" lvl="2" indent="-457200" algn="just">
              <a:buFont typeface="+mj-lt"/>
              <a:buAutoNum type="arabicPeriod"/>
            </a:pPr>
            <a:r>
              <a:rPr lang="en-IN" sz="2300" dirty="0"/>
              <a:t>I /O devices transfer information without altering it between the external world and </a:t>
            </a:r>
            <a:r>
              <a:rPr lang="en-IN" sz="2300" dirty="0" smtClean="0"/>
              <a:t>one or </a:t>
            </a:r>
            <a:r>
              <a:rPr lang="en-IN" sz="2300" dirty="0"/>
              <a:t>more internal components. I/O devices can be secondary </a:t>
            </a:r>
            <a:r>
              <a:rPr lang="en-IN" sz="2300" dirty="0" smtClean="0"/>
              <a:t>memories</a:t>
            </a:r>
          </a:p>
          <a:p>
            <a:pPr marL="1371600" lvl="2" indent="-457200" algn="just">
              <a:buFont typeface="+mj-lt"/>
              <a:buAutoNum type="arabicPeriod"/>
            </a:pPr>
            <a:r>
              <a:rPr lang="en-IN" sz="2300" dirty="0" smtClean="0"/>
              <a:t>The communication </a:t>
            </a:r>
            <a:r>
              <a:rPr lang="en-IN" sz="2300" dirty="0"/>
              <a:t>channels that tie </a:t>
            </a:r>
            <a:r>
              <a:rPr lang="en-IN" sz="2300" dirty="0" smtClean="0"/>
              <a:t>the system </a:t>
            </a:r>
            <a:r>
              <a:rPr lang="en-IN" sz="2300" dirty="0"/>
              <a:t>together can either be simple links that connect two devices or more </a:t>
            </a:r>
            <a:r>
              <a:rPr lang="en-IN" sz="2300" dirty="0" smtClean="0"/>
              <a:t>complex switches </a:t>
            </a:r>
            <a:r>
              <a:rPr lang="en-IN" sz="2300" dirty="0"/>
              <a:t>that interconnect several components and allow any two of them to </a:t>
            </a:r>
            <a:r>
              <a:rPr lang="en-IN" sz="2300" dirty="0" smtClean="0"/>
              <a:t>communicate at </a:t>
            </a:r>
            <a:r>
              <a:rPr lang="en-IN" sz="2300" dirty="0"/>
              <a:t>a given point of time.</a:t>
            </a:r>
            <a:endParaRPr lang="en-IN" sz="2300" dirty="0" smtClean="0"/>
          </a:p>
        </p:txBody>
      </p:sp>
    </p:spTree>
    <p:extLst>
      <p:ext uri="{BB962C8B-B14F-4D97-AF65-F5344CB8AC3E}">
        <p14:creationId xmlns:p14="http://schemas.microsoft.com/office/powerpoint/2010/main" val="4169681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smtClean="0">
                <a:solidFill>
                  <a:srgbClr val="C00000"/>
                </a:solidFill>
              </a:rPr>
              <a:t>Basic Computer Architecture</a:t>
            </a:r>
            <a:endParaRPr lang="en-IN" sz="3200" b="1" dirty="0"/>
          </a:p>
        </p:txBody>
      </p:sp>
      <p:sp>
        <p:nvSpPr>
          <p:cNvPr id="3" name="Content Placeholder 2"/>
          <p:cNvSpPr>
            <a:spLocks noGrp="1"/>
          </p:cNvSpPr>
          <p:nvPr>
            <p:ph idx="1"/>
          </p:nvPr>
        </p:nvSpPr>
        <p:spPr>
          <a:xfrm>
            <a:off x="838200" y="862884"/>
            <a:ext cx="10894454" cy="5628068"/>
          </a:xfrm>
        </p:spPr>
        <p:txBody>
          <a:bodyPr>
            <a:noAutofit/>
          </a:bodyPr>
          <a:lstStyle/>
          <a:p>
            <a:pPr marL="0" indent="0" algn="just">
              <a:buNone/>
            </a:pPr>
            <a:r>
              <a:rPr lang="en-IN" sz="2300" b="1" dirty="0">
                <a:solidFill>
                  <a:srgbClr val="C00000"/>
                </a:solidFill>
              </a:rPr>
              <a:t>Input </a:t>
            </a:r>
            <a:r>
              <a:rPr lang="en-IN" sz="2300" b="1" dirty="0" smtClean="0">
                <a:solidFill>
                  <a:srgbClr val="C00000"/>
                </a:solidFill>
              </a:rPr>
              <a:t>Unit- </a:t>
            </a:r>
            <a:r>
              <a:rPr lang="en-IN" sz="2300" dirty="0" smtClean="0"/>
              <a:t>This </a:t>
            </a:r>
            <a:r>
              <a:rPr lang="en-IN" sz="2300" dirty="0"/>
              <a:t>unit contains devices with the help of which we enter data into computer. This unit makes link between user and computer. The major functions of input units are:</a:t>
            </a:r>
          </a:p>
          <a:p>
            <a:pPr lvl="1" algn="just">
              <a:buFont typeface="Wingdings" panose="05000000000000000000" pitchFamily="2" charset="2"/>
              <a:buChar char="Ø"/>
            </a:pPr>
            <a:r>
              <a:rPr lang="en-IN" sz="1900" dirty="0" smtClean="0"/>
              <a:t>To </a:t>
            </a:r>
            <a:r>
              <a:rPr lang="en-IN" sz="1900" dirty="0"/>
              <a:t>accept data from the </a:t>
            </a:r>
            <a:r>
              <a:rPr lang="en-IN" sz="1900" dirty="0" smtClean="0"/>
              <a:t>user</a:t>
            </a:r>
          </a:p>
          <a:p>
            <a:pPr lvl="1" algn="just">
              <a:buFont typeface="Wingdings" panose="05000000000000000000" pitchFamily="2" charset="2"/>
              <a:buChar char="Ø"/>
            </a:pPr>
            <a:r>
              <a:rPr lang="en-IN" sz="1900" dirty="0" smtClean="0"/>
              <a:t>Translate  </a:t>
            </a:r>
            <a:r>
              <a:rPr lang="en-IN" sz="1900" dirty="0"/>
              <a:t>the human being information into the form understandable by computer</a:t>
            </a:r>
          </a:p>
          <a:p>
            <a:pPr lvl="1" algn="just">
              <a:buFont typeface="Wingdings" panose="05000000000000000000" pitchFamily="2" charset="2"/>
              <a:buChar char="Ø"/>
            </a:pPr>
            <a:r>
              <a:rPr lang="en-IN" sz="1900" dirty="0" smtClean="0"/>
              <a:t>To </a:t>
            </a:r>
            <a:r>
              <a:rPr lang="en-IN" sz="1900" dirty="0"/>
              <a:t>send the converted data into CPU</a:t>
            </a:r>
          </a:p>
          <a:p>
            <a:pPr marL="0" indent="0" algn="just">
              <a:buNone/>
            </a:pPr>
            <a:r>
              <a:rPr lang="en-IN" sz="2300" b="1" dirty="0">
                <a:solidFill>
                  <a:srgbClr val="C00000"/>
                </a:solidFill>
              </a:rPr>
              <a:t>CPU</a:t>
            </a:r>
            <a:r>
              <a:rPr lang="en-IN" sz="2300" dirty="0"/>
              <a:t> is considered as the brain of the computer. CPU performs all types of data processing operations. It stores data, intermediate results and instructions (program). It controls the operations of all parts of computer.</a:t>
            </a:r>
          </a:p>
          <a:p>
            <a:pPr marL="0" indent="0" algn="just">
              <a:buNone/>
            </a:pPr>
            <a:r>
              <a:rPr lang="en-IN" sz="2300" dirty="0"/>
              <a:t>CPU itself has the following three </a:t>
            </a:r>
            <a:r>
              <a:rPr lang="en-IN" sz="2300" dirty="0" smtClean="0"/>
              <a:t>components- </a:t>
            </a:r>
            <a:r>
              <a:rPr lang="en-IN" sz="1900" dirty="0" smtClean="0"/>
              <a:t>ALU </a:t>
            </a:r>
            <a:r>
              <a:rPr lang="en-IN" sz="1900" dirty="0"/>
              <a:t>(Arithmetic Logic Unit</a:t>
            </a:r>
            <a:r>
              <a:rPr lang="en-IN" sz="1900" dirty="0" smtClean="0"/>
              <a:t>), Memory Unit and Control </a:t>
            </a:r>
            <a:r>
              <a:rPr lang="en-IN" sz="1900" dirty="0"/>
              <a:t>Unit</a:t>
            </a:r>
          </a:p>
          <a:p>
            <a:pPr marL="0" indent="0" algn="just">
              <a:buNone/>
            </a:pPr>
            <a:r>
              <a:rPr lang="en-IN" sz="2300" dirty="0"/>
              <a:t>The main functions of CPU are:</a:t>
            </a:r>
          </a:p>
          <a:p>
            <a:pPr lvl="1" algn="just">
              <a:buFont typeface="Wingdings" panose="05000000000000000000" pitchFamily="2" charset="2"/>
              <a:buChar char="Ø"/>
            </a:pPr>
            <a:r>
              <a:rPr lang="en-IN" sz="1900" dirty="0" smtClean="0"/>
              <a:t>To </a:t>
            </a:r>
            <a:r>
              <a:rPr lang="en-IN" sz="1900" dirty="0"/>
              <a:t>accept and store data to process</a:t>
            </a:r>
          </a:p>
          <a:p>
            <a:pPr lvl="1" algn="just">
              <a:buFont typeface="Wingdings" panose="05000000000000000000" pitchFamily="2" charset="2"/>
              <a:buChar char="Ø"/>
            </a:pPr>
            <a:r>
              <a:rPr lang="en-IN" sz="1900" dirty="0" smtClean="0"/>
              <a:t>To </a:t>
            </a:r>
            <a:r>
              <a:rPr lang="en-IN" sz="1900" dirty="0"/>
              <a:t>control the sequence of operations</a:t>
            </a:r>
          </a:p>
          <a:p>
            <a:pPr lvl="1" algn="just">
              <a:buFont typeface="Wingdings" panose="05000000000000000000" pitchFamily="2" charset="2"/>
              <a:buChar char="Ø"/>
            </a:pPr>
            <a:r>
              <a:rPr lang="en-IN" sz="1900" dirty="0" smtClean="0"/>
              <a:t>To </a:t>
            </a:r>
            <a:r>
              <a:rPr lang="en-IN" sz="1900" dirty="0"/>
              <a:t>give commands to, and co-ordinate the actions of all parts of the computer </a:t>
            </a:r>
            <a:r>
              <a:rPr lang="en-IN" sz="1900" dirty="0" smtClean="0"/>
              <a:t>system</a:t>
            </a:r>
          </a:p>
          <a:p>
            <a:pPr lvl="1" algn="just">
              <a:buFont typeface="Wingdings" panose="05000000000000000000" pitchFamily="2" charset="2"/>
              <a:buChar char="Ø"/>
            </a:pPr>
            <a:r>
              <a:rPr lang="en-IN" sz="1900" dirty="0" smtClean="0"/>
              <a:t>To </a:t>
            </a:r>
            <a:r>
              <a:rPr lang="en-IN" sz="1900" dirty="0"/>
              <a:t>carry out processing (Execution) and </a:t>
            </a:r>
          </a:p>
          <a:p>
            <a:pPr lvl="1" algn="just">
              <a:buFont typeface="Wingdings" panose="05000000000000000000" pitchFamily="2" charset="2"/>
              <a:buChar char="Ø"/>
            </a:pPr>
            <a:r>
              <a:rPr lang="en-IN" sz="1900" dirty="0" smtClean="0"/>
              <a:t>Send </a:t>
            </a:r>
            <a:r>
              <a:rPr lang="en-IN" sz="1900" dirty="0"/>
              <a:t>the results to the output unit</a:t>
            </a:r>
          </a:p>
          <a:p>
            <a:pPr lvl="1" algn="just">
              <a:buFont typeface="Wingdings" panose="05000000000000000000" pitchFamily="2" charset="2"/>
              <a:buChar char="Ø"/>
            </a:pPr>
            <a:endParaRPr lang="en-IN" sz="1900" dirty="0" smtClean="0"/>
          </a:p>
        </p:txBody>
      </p:sp>
    </p:spTree>
    <p:extLst>
      <p:ext uri="{BB962C8B-B14F-4D97-AF65-F5344CB8AC3E}">
        <p14:creationId xmlns:p14="http://schemas.microsoft.com/office/powerpoint/2010/main" val="1497840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smtClean="0">
                <a:solidFill>
                  <a:srgbClr val="C00000"/>
                </a:solidFill>
              </a:rPr>
              <a:t>Basic Computer Architecture</a:t>
            </a:r>
            <a:endParaRPr lang="en-IN" sz="3200" b="1" dirty="0"/>
          </a:p>
        </p:txBody>
      </p:sp>
      <p:sp>
        <p:nvSpPr>
          <p:cNvPr id="3" name="Content Placeholder 2"/>
          <p:cNvSpPr>
            <a:spLocks noGrp="1"/>
          </p:cNvSpPr>
          <p:nvPr>
            <p:ph idx="1"/>
          </p:nvPr>
        </p:nvSpPr>
        <p:spPr>
          <a:xfrm>
            <a:off x="838200" y="978794"/>
            <a:ext cx="10894454" cy="5512158"/>
          </a:xfrm>
        </p:spPr>
        <p:txBody>
          <a:bodyPr>
            <a:noAutofit/>
          </a:bodyPr>
          <a:lstStyle/>
          <a:p>
            <a:pPr marL="0" indent="0" algn="just">
              <a:buNone/>
            </a:pPr>
            <a:r>
              <a:rPr lang="en-IN" sz="2300" b="1" dirty="0">
                <a:solidFill>
                  <a:srgbClr val="C00000"/>
                </a:solidFill>
              </a:rPr>
              <a:t>Control </a:t>
            </a:r>
            <a:r>
              <a:rPr lang="en-IN" sz="2300" b="1" dirty="0" smtClean="0">
                <a:solidFill>
                  <a:srgbClr val="C00000"/>
                </a:solidFill>
              </a:rPr>
              <a:t>Unit- </a:t>
            </a:r>
            <a:r>
              <a:rPr lang="en-IN" sz="2300" dirty="0" smtClean="0"/>
              <a:t>This </a:t>
            </a:r>
            <a:r>
              <a:rPr lang="en-IN" sz="2300" dirty="0"/>
              <a:t>unit controls the operations of all parts of computer. It does not carry out any actual data processing </a:t>
            </a:r>
            <a:r>
              <a:rPr lang="en-IN" sz="2300" dirty="0" smtClean="0"/>
              <a:t>operations. Functions </a:t>
            </a:r>
            <a:r>
              <a:rPr lang="en-IN" sz="2300" dirty="0"/>
              <a:t>of Control Unit are:</a:t>
            </a:r>
          </a:p>
          <a:p>
            <a:pPr lvl="1" algn="just">
              <a:buFont typeface="Wingdings" panose="05000000000000000000" pitchFamily="2" charset="2"/>
              <a:buChar char="Ø"/>
            </a:pPr>
            <a:r>
              <a:rPr lang="en-IN" sz="1900" dirty="0" smtClean="0"/>
              <a:t>It </a:t>
            </a:r>
            <a:r>
              <a:rPr lang="en-IN" sz="1900" dirty="0"/>
              <a:t>is responsible for controlling the transfer of data and instructions among other units of a computer.</a:t>
            </a:r>
          </a:p>
          <a:p>
            <a:pPr lvl="1" algn="just">
              <a:buFont typeface="Wingdings" panose="05000000000000000000" pitchFamily="2" charset="2"/>
              <a:buChar char="Ø"/>
            </a:pPr>
            <a:r>
              <a:rPr lang="en-IN" sz="1900" dirty="0" smtClean="0"/>
              <a:t>It </a:t>
            </a:r>
            <a:r>
              <a:rPr lang="en-IN" sz="1900" dirty="0"/>
              <a:t>manages and coordinates all the units of the </a:t>
            </a:r>
            <a:r>
              <a:rPr lang="en-IN" sz="1900" dirty="0" smtClean="0"/>
              <a:t>computer.</a:t>
            </a:r>
          </a:p>
          <a:p>
            <a:pPr lvl="1" algn="just">
              <a:buFont typeface="Wingdings" panose="05000000000000000000" pitchFamily="2" charset="2"/>
              <a:buChar char="Ø"/>
            </a:pPr>
            <a:r>
              <a:rPr lang="en-IN" sz="1900" dirty="0" smtClean="0"/>
              <a:t>It </a:t>
            </a:r>
            <a:r>
              <a:rPr lang="en-IN" sz="1900" dirty="0"/>
              <a:t>obtains the instructions from the memory, interprets them and directs the operation of the computer.</a:t>
            </a:r>
          </a:p>
          <a:p>
            <a:pPr lvl="1" algn="just">
              <a:buFont typeface="Wingdings" panose="05000000000000000000" pitchFamily="2" charset="2"/>
              <a:buChar char="Ø"/>
            </a:pPr>
            <a:r>
              <a:rPr lang="en-IN" sz="1900" dirty="0" smtClean="0"/>
              <a:t>It </a:t>
            </a:r>
            <a:r>
              <a:rPr lang="en-IN" sz="1900" dirty="0"/>
              <a:t>communicates with </a:t>
            </a:r>
            <a:r>
              <a:rPr lang="en-IN" sz="1900" dirty="0" err="1"/>
              <a:t>Input/Output</a:t>
            </a:r>
            <a:r>
              <a:rPr lang="en-IN" sz="1900" dirty="0"/>
              <a:t> devices for transfer of data or results from storage.</a:t>
            </a:r>
          </a:p>
          <a:p>
            <a:pPr lvl="1" algn="just">
              <a:buFont typeface="Wingdings" panose="05000000000000000000" pitchFamily="2" charset="2"/>
              <a:buChar char="Ø"/>
            </a:pPr>
            <a:r>
              <a:rPr lang="en-IN" sz="1900" dirty="0" smtClean="0"/>
              <a:t>It </a:t>
            </a:r>
            <a:r>
              <a:rPr lang="en-IN" sz="1900" dirty="0"/>
              <a:t>does not process or store data.</a:t>
            </a:r>
          </a:p>
          <a:p>
            <a:pPr marL="0" indent="0" algn="just">
              <a:buNone/>
            </a:pPr>
            <a:r>
              <a:rPr lang="en-IN" sz="2300" dirty="0" smtClean="0"/>
              <a:t> </a:t>
            </a:r>
            <a:r>
              <a:rPr lang="en-IN" sz="2300" b="1" dirty="0">
                <a:solidFill>
                  <a:srgbClr val="C00000"/>
                </a:solidFill>
              </a:rPr>
              <a:t>Output </a:t>
            </a:r>
            <a:r>
              <a:rPr lang="en-IN" sz="2300" b="1" dirty="0" smtClean="0">
                <a:solidFill>
                  <a:srgbClr val="C00000"/>
                </a:solidFill>
              </a:rPr>
              <a:t>Unit- </a:t>
            </a:r>
            <a:r>
              <a:rPr lang="en-IN" sz="2300" dirty="0" smtClean="0"/>
              <a:t>Output </a:t>
            </a:r>
            <a:r>
              <a:rPr lang="en-IN" sz="2300" dirty="0"/>
              <a:t>unit consists of devices with the help of which we get the information from computer. This unit is a link between computer and users. The main functions of output units are:</a:t>
            </a:r>
          </a:p>
          <a:p>
            <a:pPr lvl="1" algn="just">
              <a:buFont typeface="Wingdings" panose="05000000000000000000" pitchFamily="2" charset="2"/>
              <a:buChar char="Ø"/>
            </a:pPr>
            <a:r>
              <a:rPr lang="en-IN" sz="1900" dirty="0" smtClean="0"/>
              <a:t>Accept </a:t>
            </a:r>
            <a:r>
              <a:rPr lang="en-IN" sz="1900" dirty="0"/>
              <a:t>the processed data </a:t>
            </a:r>
          </a:p>
          <a:p>
            <a:pPr lvl="1" algn="just">
              <a:buFont typeface="Wingdings" panose="05000000000000000000" pitchFamily="2" charset="2"/>
              <a:buChar char="Ø"/>
            </a:pPr>
            <a:r>
              <a:rPr lang="en-IN" sz="1900" dirty="0" smtClean="0"/>
              <a:t>Translate </a:t>
            </a:r>
            <a:r>
              <a:rPr lang="en-IN" sz="1900" dirty="0"/>
              <a:t>the computer's output into the form understandable by users and</a:t>
            </a:r>
          </a:p>
          <a:p>
            <a:pPr lvl="1" algn="just">
              <a:buFont typeface="Wingdings" panose="05000000000000000000" pitchFamily="2" charset="2"/>
              <a:buChar char="Ø"/>
            </a:pPr>
            <a:r>
              <a:rPr lang="en-IN" sz="1900" dirty="0" smtClean="0"/>
              <a:t>Display </a:t>
            </a:r>
            <a:r>
              <a:rPr lang="en-IN" sz="1900" dirty="0"/>
              <a:t>the results</a:t>
            </a:r>
          </a:p>
          <a:p>
            <a:pPr marL="457200" lvl="1" indent="0" algn="just">
              <a:buNone/>
            </a:pPr>
            <a:endParaRPr lang="en-IN" sz="1900" dirty="0" smtClean="0"/>
          </a:p>
        </p:txBody>
      </p:sp>
    </p:spTree>
    <p:extLst>
      <p:ext uri="{BB962C8B-B14F-4D97-AF65-F5344CB8AC3E}">
        <p14:creationId xmlns:p14="http://schemas.microsoft.com/office/powerpoint/2010/main" val="3865408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33364"/>
          </a:xfrm>
        </p:spPr>
        <p:txBody>
          <a:bodyPr>
            <a:normAutofit fontScale="90000"/>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798490"/>
            <a:ext cx="10515600" cy="5378473"/>
          </a:xfrm>
        </p:spPr>
        <p:txBody>
          <a:bodyPr>
            <a:normAutofit fontScale="92500" lnSpcReduction="10000"/>
          </a:bodyPr>
          <a:lstStyle/>
          <a:p>
            <a:pPr marL="0" indent="0" algn="just">
              <a:buNone/>
            </a:pPr>
            <a:r>
              <a:rPr lang="en-IN" b="1" dirty="0" smtClean="0">
                <a:solidFill>
                  <a:srgbClr val="FF0000"/>
                </a:solidFill>
              </a:rPr>
              <a:t>Keyboards- </a:t>
            </a:r>
            <a:r>
              <a:rPr lang="en-IN" dirty="0" smtClean="0"/>
              <a:t>Most </a:t>
            </a:r>
            <a:r>
              <a:rPr lang="en-IN" dirty="0"/>
              <a:t>common and very popular input device is keyboard. The keyboard helps in inputting the data to the computer. The layout of the keyboard is like that of traditional typewriter, although there are some additional keys provided for performing some additional functions.</a:t>
            </a:r>
          </a:p>
          <a:p>
            <a:pPr marL="0" indent="0" algn="just">
              <a:buNone/>
            </a:pPr>
            <a:r>
              <a:rPr lang="en-IN" dirty="0"/>
              <a:t>Keyboards are of </a:t>
            </a:r>
            <a:r>
              <a:rPr lang="en-IN" dirty="0" smtClean="0"/>
              <a:t>84 </a:t>
            </a:r>
            <a:r>
              <a:rPr lang="en-IN" dirty="0"/>
              <a:t>keys or 101/102 </a:t>
            </a:r>
            <a:r>
              <a:rPr lang="en-IN" dirty="0" smtClean="0"/>
              <a:t>keys104 </a:t>
            </a:r>
            <a:r>
              <a:rPr lang="en-IN" dirty="0"/>
              <a:t>keys or 108 </a:t>
            </a:r>
            <a:r>
              <a:rPr lang="en-IN" dirty="0" smtClean="0"/>
              <a:t>or more </a:t>
            </a:r>
            <a:r>
              <a:rPr lang="en-IN" dirty="0"/>
              <a:t>enhanced keyboards. The main </a:t>
            </a:r>
            <a:r>
              <a:rPr lang="en-IN" dirty="0" smtClean="0"/>
              <a:t> Caps Lock</a:t>
            </a:r>
            <a:r>
              <a:rPr lang="en-IN" dirty="0"/>
              <a:t>, </a:t>
            </a:r>
            <a:r>
              <a:rPr lang="en-IN" dirty="0" err="1"/>
              <a:t>Num</a:t>
            </a:r>
            <a:r>
              <a:rPr lang="en-IN" dirty="0"/>
              <a:t> Lock, Function Keys, Ctrl, Backspace, Tab, Print Screen, and many </a:t>
            </a:r>
            <a:r>
              <a:rPr lang="en-IN" dirty="0" smtClean="0"/>
              <a:t>other functions</a:t>
            </a:r>
            <a:r>
              <a:rPr lang="en-IN" dirty="0"/>
              <a:t>. The latest of keyboards have additional features such as specialised </a:t>
            </a:r>
            <a:r>
              <a:rPr lang="en-IN" dirty="0" smtClean="0"/>
              <a:t>buttons that </a:t>
            </a:r>
            <a:r>
              <a:rPr lang="en-IN" dirty="0"/>
              <a:t>allow any person to navigate the Web, check e-mail, go to a home page, develop </a:t>
            </a:r>
            <a:r>
              <a:rPr lang="en-IN" dirty="0" smtClean="0"/>
              <a:t>and use </a:t>
            </a:r>
            <a:r>
              <a:rPr lang="en-IN" dirty="0"/>
              <a:t>multimedia </a:t>
            </a:r>
            <a:r>
              <a:rPr lang="en-IN" dirty="0" smtClean="0"/>
              <a:t>applications and search </a:t>
            </a:r>
            <a:r>
              <a:rPr lang="en-IN" dirty="0"/>
              <a:t>for </a:t>
            </a:r>
            <a:r>
              <a:rPr lang="en-IN" dirty="0" smtClean="0"/>
              <a:t>files.</a:t>
            </a:r>
          </a:p>
          <a:p>
            <a:pPr marL="0" indent="0" algn="just">
              <a:buNone/>
            </a:pPr>
            <a:r>
              <a:rPr lang="en-IN" b="1" dirty="0" smtClean="0">
                <a:solidFill>
                  <a:srgbClr val="FF0000"/>
                </a:solidFill>
              </a:rPr>
              <a:t>Mouse- </a:t>
            </a:r>
            <a:r>
              <a:rPr lang="en-IN" dirty="0" smtClean="0"/>
              <a:t>A pointing </a:t>
            </a:r>
            <a:r>
              <a:rPr lang="en-IN" dirty="0"/>
              <a:t>device. The commonly used mouse contains a rolling ball </a:t>
            </a:r>
            <a:r>
              <a:rPr lang="en-IN" dirty="0" smtClean="0"/>
              <a:t>and optical muse- three </a:t>
            </a:r>
            <a:r>
              <a:rPr lang="en-IN" dirty="0"/>
              <a:t>buttons that </a:t>
            </a:r>
            <a:r>
              <a:rPr lang="en-IN" dirty="0" smtClean="0"/>
              <a:t>are pressed </a:t>
            </a:r>
            <a:r>
              <a:rPr lang="en-IN" dirty="0"/>
              <a:t>to execute </a:t>
            </a:r>
            <a:r>
              <a:rPr lang="en-IN" dirty="0" err="1" smtClean="0"/>
              <a:t>commandstwo</a:t>
            </a:r>
            <a:r>
              <a:rPr lang="en-IN" dirty="0" smtClean="0"/>
              <a:t> </a:t>
            </a:r>
            <a:r>
              <a:rPr lang="en-IN" dirty="0"/>
              <a:t>buttons </a:t>
            </a:r>
            <a:r>
              <a:rPr lang="en-IN" dirty="0" smtClean="0"/>
              <a:t>- </a:t>
            </a:r>
            <a:r>
              <a:rPr lang="en-IN" dirty="0"/>
              <a:t>left and right button and scroll bar is present at the mid. Mouse can be used to control the position of cursor on screen, but it cannot be used to enter text into the computer</a:t>
            </a:r>
          </a:p>
        </p:txBody>
      </p:sp>
    </p:spTree>
    <p:extLst>
      <p:ext uri="{BB962C8B-B14F-4D97-AF65-F5344CB8AC3E}">
        <p14:creationId xmlns:p14="http://schemas.microsoft.com/office/powerpoint/2010/main" val="3842034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33364"/>
          </a:xfrm>
        </p:spPr>
        <p:txBody>
          <a:bodyPr>
            <a:normAutofit fontScale="90000"/>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798490"/>
            <a:ext cx="10515600" cy="5378473"/>
          </a:xfrm>
        </p:spPr>
        <p:txBody>
          <a:bodyPr>
            <a:normAutofit/>
          </a:bodyPr>
          <a:lstStyle/>
          <a:p>
            <a:pPr marL="0" indent="0" algn="just">
              <a:buNone/>
            </a:pPr>
            <a:r>
              <a:rPr lang="en-IN" b="1" dirty="0">
                <a:solidFill>
                  <a:srgbClr val="C00000"/>
                </a:solidFill>
              </a:rPr>
              <a:t>Joystick </a:t>
            </a:r>
            <a:r>
              <a:rPr lang="en-IN" dirty="0"/>
              <a:t>is also a pointing device, which is used to move cursor position on a monitor screen. It is a stick having a spherical ball at its both lower and upper ends. The lower spherical ball moves in a socket. The joystick can be moved in all four </a:t>
            </a:r>
            <a:r>
              <a:rPr lang="en-IN" dirty="0" smtClean="0"/>
              <a:t>directions. The </a:t>
            </a:r>
            <a:r>
              <a:rPr lang="en-IN" dirty="0"/>
              <a:t>function of joystick is similar to that of a mouse. It is mainly used in Computer Aided Designing (CAD) and playing computer games.</a:t>
            </a:r>
          </a:p>
          <a:p>
            <a:pPr marL="0" indent="0" algn="just">
              <a:buNone/>
            </a:pPr>
            <a:r>
              <a:rPr lang="en-IN" b="1" dirty="0">
                <a:solidFill>
                  <a:srgbClr val="C00000"/>
                </a:solidFill>
              </a:rPr>
              <a:t>Light pen </a:t>
            </a:r>
            <a:r>
              <a:rPr lang="en-IN" dirty="0"/>
              <a:t>is a pointing device, which is similar to a pen. It is used to select a displayed menu item or draw pictures on the monitor screen. It consists of a photocell and an optical system placed in a small tube.</a:t>
            </a:r>
          </a:p>
          <a:p>
            <a:pPr marL="0" indent="0" algn="just">
              <a:buNone/>
            </a:pPr>
            <a:r>
              <a:rPr lang="en-IN" dirty="0"/>
              <a:t>When light pen's tip is moved over the monitor screen and pen button is pressed, its photocell sensing element, detects the screen location and sends the corresponding signal to the CPU.</a:t>
            </a:r>
          </a:p>
          <a:p>
            <a:pPr marL="0" indent="0" algn="just">
              <a:buNone/>
            </a:pPr>
            <a:endParaRPr lang="en-IN" dirty="0"/>
          </a:p>
        </p:txBody>
      </p:sp>
    </p:spTree>
    <p:extLst>
      <p:ext uri="{BB962C8B-B14F-4D97-AF65-F5344CB8AC3E}">
        <p14:creationId xmlns:p14="http://schemas.microsoft.com/office/powerpoint/2010/main" val="2765984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33364"/>
          </a:xfrm>
        </p:spPr>
        <p:txBody>
          <a:bodyPr>
            <a:normAutofit fontScale="90000"/>
          </a:bodyPr>
          <a:lstStyle/>
          <a:p>
            <a:pPr algn="ctr"/>
            <a:r>
              <a:rPr lang="en-IN" sz="3500" b="1" dirty="0">
                <a:solidFill>
                  <a:srgbClr val="FF0000"/>
                </a:solidFill>
              </a:rPr>
              <a:t>INPUT </a:t>
            </a:r>
            <a:r>
              <a:rPr lang="en-IN" sz="3500" b="1" dirty="0" smtClean="0">
                <a:solidFill>
                  <a:srgbClr val="FF0000"/>
                </a:solidFill>
              </a:rPr>
              <a:t> </a:t>
            </a:r>
            <a:r>
              <a:rPr lang="en-IN" sz="3500" b="1" dirty="0">
                <a:solidFill>
                  <a:srgbClr val="FF0000"/>
                </a:solidFill>
              </a:rPr>
              <a:t>DEVICES</a:t>
            </a:r>
          </a:p>
        </p:txBody>
      </p:sp>
      <p:sp>
        <p:nvSpPr>
          <p:cNvPr id="3" name="Content Placeholder 2"/>
          <p:cNvSpPr>
            <a:spLocks noGrp="1"/>
          </p:cNvSpPr>
          <p:nvPr>
            <p:ph idx="1"/>
          </p:nvPr>
        </p:nvSpPr>
        <p:spPr>
          <a:xfrm>
            <a:off x="838200" y="798490"/>
            <a:ext cx="10515600" cy="5378473"/>
          </a:xfrm>
        </p:spPr>
        <p:txBody>
          <a:bodyPr>
            <a:normAutofit/>
          </a:bodyPr>
          <a:lstStyle/>
          <a:p>
            <a:pPr marL="0" indent="0" algn="just">
              <a:buNone/>
            </a:pPr>
            <a:r>
              <a:rPr lang="en-IN" b="1" dirty="0">
                <a:solidFill>
                  <a:srgbClr val="C00000"/>
                </a:solidFill>
              </a:rPr>
              <a:t>Track ball </a:t>
            </a:r>
            <a:r>
              <a:rPr lang="en-IN" dirty="0"/>
              <a:t>is an input device that is mostly used in notebook or laptop computer, instead of a mouse. This is a ball, which is half inserted and by moving fingers on ball, pointer can be moved.</a:t>
            </a:r>
          </a:p>
          <a:p>
            <a:pPr marL="0" indent="0" algn="just">
              <a:buNone/>
            </a:pPr>
            <a:r>
              <a:rPr lang="en-IN" dirty="0"/>
              <a:t>Since the whole device is not moved, a track ball requires less space than a mouse. A track ball comes in various shapes like a ball, a button and a square</a:t>
            </a:r>
          </a:p>
          <a:p>
            <a:pPr marL="0" indent="0" algn="just">
              <a:buNone/>
            </a:pPr>
            <a:r>
              <a:rPr lang="en-IN" b="1" dirty="0">
                <a:solidFill>
                  <a:srgbClr val="C00000"/>
                </a:solidFill>
              </a:rPr>
              <a:t>Microphone</a:t>
            </a:r>
            <a:r>
              <a:rPr lang="en-IN" dirty="0"/>
              <a:t> is an input device to input sound that is then stored in digital form. The microphone is used for various applications like adding sound to a multimedia presentation or for mixing music</a:t>
            </a:r>
            <a:r>
              <a:rPr lang="en-IN" dirty="0" smtClean="0"/>
              <a:t>.</a:t>
            </a:r>
          </a:p>
          <a:p>
            <a:pPr marL="0" indent="0" algn="just">
              <a:buNone/>
            </a:pPr>
            <a:r>
              <a:rPr lang="en-IN" b="1" dirty="0">
                <a:solidFill>
                  <a:srgbClr val="C00000"/>
                </a:solidFill>
              </a:rPr>
              <a:t>Touch </a:t>
            </a:r>
            <a:r>
              <a:rPr lang="en-IN" b="1" dirty="0" smtClean="0">
                <a:solidFill>
                  <a:srgbClr val="C00000"/>
                </a:solidFill>
              </a:rPr>
              <a:t>Screens- </a:t>
            </a:r>
            <a:r>
              <a:rPr lang="en-IN" dirty="0" smtClean="0"/>
              <a:t>Some </a:t>
            </a:r>
            <a:r>
              <a:rPr lang="en-IN" dirty="0"/>
              <a:t>computers have touch screens that are sensitive to human touch. We use our finger tips to touch the screen and a command is executed. </a:t>
            </a:r>
          </a:p>
        </p:txBody>
      </p:sp>
    </p:spTree>
    <p:extLst>
      <p:ext uri="{BB962C8B-B14F-4D97-AF65-F5344CB8AC3E}">
        <p14:creationId xmlns:p14="http://schemas.microsoft.com/office/powerpoint/2010/main" val="740713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1066</TotalTime>
  <Words>4219</Words>
  <Application>Microsoft Office PowerPoint</Application>
  <PresentationFormat>Widescreen</PresentationFormat>
  <Paragraphs>212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CLISc-Paper 6- Information Technology</vt:lpstr>
      <vt:lpstr>Fundamentals of Computers</vt:lpstr>
      <vt:lpstr>Fundamentals of Computers</vt:lpstr>
      <vt:lpstr>Basic Computer Architecture</vt:lpstr>
      <vt:lpstr>Basic Computer Architecture</vt:lpstr>
      <vt:lpstr>Basic Computer Architecture</vt:lpstr>
      <vt:lpstr>INPUT  DEVICES</vt:lpstr>
      <vt:lpstr>INPUT  DEVICES</vt:lpstr>
      <vt:lpstr>INPUT  DEVICES</vt:lpstr>
      <vt:lpstr>INPUT  DEVICES</vt:lpstr>
      <vt:lpstr>INPUT  DEVICES</vt:lpstr>
      <vt:lpstr>INPUT  DEVICES</vt:lpstr>
      <vt:lpstr>OUTPUT  DEVICES</vt:lpstr>
      <vt:lpstr>OUTPUT  DEVICES</vt:lpstr>
      <vt:lpstr>OUTPUT  DEVICES</vt:lpstr>
      <vt:lpstr>Impact Printers</vt:lpstr>
      <vt:lpstr>Non- Impact Printers</vt:lpstr>
      <vt:lpstr>OUTPUT  DEVICES</vt:lpstr>
      <vt:lpstr>Computer Memory</vt:lpstr>
      <vt:lpstr>Random Access Memory (RAM)</vt:lpstr>
      <vt:lpstr>Read Only Memory (ROM)</vt:lpstr>
      <vt:lpstr>Secondary Memory</vt:lpstr>
      <vt:lpstr>Secondary Storage devices</vt:lpstr>
      <vt:lpstr>Secondary Storage devices</vt:lpstr>
      <vt:lpstr>Computer Languages</vt:lpstr>
      <vt:lpstr>Computer Languages</vt:lpstr>
      <vt:lpstr>Computer Languages</vt:lpstr>
      <vt:lpstr>Language Processors  (Translators)</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Types of Information</dc:title>
  <dc:creator>HP</dc:creator>
  <cp:lastModifiedBy>HP</cp:lastModifiedBy>
  <cp:revision>130</cp:revision>
  <dcterms:created xsi:type="dcterms:W3CDTF">2020-09-18T13:18:13Z</dcterms:created>
  <dcterms:modified xsi:type="dcterms:W3CDTF">2021-06-19T12:37:01Z</dcterms:modified>
</cp:coreProperties>
</file>