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292" r:id="rId3"/>
    <p:sldId id="318" r:id="rId4"/>
    <p:sldId id="349" r:id="rId5"/>
    <p:sldId id="293" r:id="rId6"/>
    <p:sldId id="335" r:id="rId7"/>
    <p:sldId id="319" r:id="rId8"/>
    <p:sldId id="320" r:id="rId9"/>
    <p:sldId id="35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03-07-2021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12877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03-07-2021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09931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03-07-2021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05074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03-07-2021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6181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DDDA8-E502-43F4-8D03-0C7687787DAA}" type="datetimeFigureOut">
              <a:rPr lang="en-IN" smtClean="0"/>
              <a:t>03-07-2021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00171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2EDDDA8-E502-43F4-8D03-0C7687787DAA}" type="datetimeFigureOut">
              <a:rPr lang="en-IN" smtClean="0"/>
              <a:t>03-07-2021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31978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2EDDDA8-E502-43F4-8D03-0C7687787DAA}" type="datetimeFigureOut">
              <a:rPr lang="en-IN" smtClean="0"/>
              <a:t>03-07-2021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7364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2EDDDA8-E502-43F4-8D03-0C7687787DAA}" type="datetimeFigureOut">
              <a:rPr lang="en-IN" smtClean="0"/>
              <a:t>03-07-2021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21976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DDDA8-E502-43F4-8D03-0C7687787DAA}" type="datetimeFigureOut">
              <a:rPr lang="en-IN" smtClean="0"/>
              <a:t>03-07-2021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48266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03-07-2021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70599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03-07-2021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21579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DDDA8-E502-43F4-8D03-0C7687787DAA}" type="datetimeFigureOut">
              <a:rPr lang="en-IN" smtClean="0"/>
              <a:t>03-07-2021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5BBAC-1C66-486A-94C6-943959D0C4F8}" type="slidenum">
              <a:rPr lang="en-IN" smtClean="0"/>
              <a:t>‹#›</a:t>
            </a:fld>
            <a:endParaRPr lang="en-IN"/>
          </a:p>
        </p:txBody>
      </p:sp>
    </p:spTree>
    <p:extLst>
      <p:ext uri="{BB962C8B-B14F-4D97-AF65-F5344CB8AC3E}">
        <p14:creationId xmlns:p14="http://schemas.microsoft.com/office/powerpoint/2010/main" val="1859966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ksuresh@yaho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7426"/>
            <a:ext cx="9144000" cy="579549"/>
          </a:xfrm>
        </p:spPr>
        <p:txBody>
          <a:bodyPr>
            <a:normAutofit/>
          </a:bodyPr>
          <a:lstStyle/>
          <a:p>
            <a:r>
              <a:rPr lang="en-IN" sz="3200" b="1" dirty="0" err="1" smtClean="0">
                <a:solidFill>
                  <a:srgbClr val="C00000"/>
                </a:solidFill>
              </a:rPr>
              <a:t>CLISc</a:t>
            </a:r>
            <a:r>
              <a:rPr lang="en-IN" sz="3200" b="1" dirty="0" smtClean="0">
                <a:solidFill>
                  <a:srgbClr val="C00000"/>
                </a:solidFill>
              </a:rPr>
              <a:t>-Paper 6- Information Technology</a:t>
            </a:r>
            <a:endParaRPr lang="en-IN" sz="3200" b="1" dirty="0">
              <a:solidFill>
                <a:srgbClr val="C00000"/>
              </a:solidFill>
            </a:endParaRPr>
          </a:p>
        </p:txBody>
      </p:sp>
      <p:sp>
        <p:nvSpPr>
          <p:cNvPr id="3" name="Subtitle 2"/>
          <p:cNvSpPr>
            <a:spLocks noGrp="1"/>
          </p:cNvSpPr>
          <p:nvPr>
            <p:ph type="subTitle" idx="1"/>
          </p:nvPr>
        </p:nvSpPr>
        <p:spPr>
          <a:xfrm>
            <a:off x="1524000" y="1107584"/>
            <a:ext cx="9332890" cy="5447762"/>
          </a:xfrm>
        </p:spPr>
        <p:txBody>
          <a:bodyPr>
            <a:normAutofit/>
          </a:bodyPr>
          <a:lstStyle/>
          <a:p>
            <a:pPr>
              <a:lnSpc>
                <a:spcPct val="120000"/>
              </a:lnSpc>
              <a:spcBef>
                <a:spcPts val="0"/>
              </a:spcBef>
            </a:pPr>
            <a:r>
              <a:rPr lang="en-IN" sz="3000" b="1" dirty="0" smtClean="0">
                <a:solidFill>
                  <a:srgbClr val="92D050"/>
                </a:solidFill>
              </a:rPr>
              <a:t>Unit 4- Computer </a:t>
            </a:r>
            <a:r>
              <a:rPr lang="en-IN" sz="3000" b="1" dirty="0">
                <a:solidFill>
                  <a:srgbClr val="92D050"/>
                </a:solidFill>
              </a:rPr>
              <a:t>software- Systems software, Operating Systems- Open Source and Proprietary Software, Application Software (General Study</a:t>
            </a:r>
            <a:r>
              <a:rPr lang="en-IN" sz="3000" b="1" dirty="0" smtClean="0">
                <a:solidFill>
                  <a:srgbClr val="92D050"/>
                </a:solidFill>
              </a:rPr>
              <a:t>)</a:t>
            </a:r>
          </a:p>
          <a:p>
            <a:pPr>
              <a:lnSpc>
                <a:spcPct val="120000"/>
              </a:lnSpc>
              <a:spcBef>
                <a:spcPts val="0"/>
              </a:spcBef>
            </a:pPr>
            <a:r>
              <a:rPr lang="en-IN" sz="3500" b="1" dirty="0" err="1" smtClean="0"/>
              <a:t>Dr.</a:t>
            </a:r>
            <a:r>
              <a:rPr lang="en-IN" sz="3500" b="1" dirty="0" smtClean="0"/>
              <a:t> P.K Suresh Kumar</a:t>
            </a:r>
          </a:p>
          <a:p>
            <a:pPr>
              <a:lnSpc>
                <a:spcPct val="100000"/>
              </a:lnSpc>
              <a:spcBef>
                <a:spcPts val="0"/>
              </a:spcBef>
            </a:pPr>
            <a:r>
              <a:rPr lang="en-IN" dirty="0" smtClean="0"/>
              <a:t>Assistant Librarian (Senior Scale)</a:t>
            </a:r>
          </a:p>
          <a:p>
            <a:pPr>
              <a:lnSpc>
                <a:spcPct val="100000"/>
              </a:lnSpc>
              <a:spcBef>
                <a:spcPts val="0"/>
              </a:spcBef>
            </a:pPr>
            <a:r>
              <a:rPr lang="en-IN" dirty="0" smtClean="0"/>
              <a:t>Kerala University Library</a:t>
            </a:r>
          </a:p>
          <a:p>
            <a:pPr>
              <a:lnSpc>
                <a:spcPct val="100000"/>
              </a:lnSpc>
              <a:spcBef>
                <a:spcPts val="0"/>
              </a:spcBef>
            </a:pPr>
            <a:r>
              <a:rPr lang="en-IN" dirty="0" smtClean="0"/>
              <a:t>Thiruvananthapuram-34</a:t>
            </a:r>
          </a:p>
          <a:p>
            <a:pPr>
              <a:lnSpc>
                <a:spcPct val="100000"/>
              </a:lnSpc>
              <a:spcBef>
                <a:spcPts val="0"/>
              </a:spcBef>
            </a:pPr>
            <a:r>
              <a:rPr lang="en-IN" dirty="0" smtClean="0">
                <a:hlinkClick r:id="rId2"/>
              </a:rPr>
              <a:t>pksuresh@yahoo.com</a:t>
            </a:r>
            <a:endParaRPr lang="en-IN" dirty="0" smtClean="0"/>
          </a:p>
          <a:p>
            <a:pPr>
              <a:lnSpc>
                <a:spcPct val="100000"/>
              </a:lnSpc>
              <a:spcBef>
                <a:spcPts val="0"/>
              </a:spcBef>
            </a:pPr>
            <a:r>
              <a:rPr lang="en-IN" dirty="0" smtClean="0"/>
              <a:t>Pksuresh.weebly.com/ 9495718460</a:t>
            </a:r>
            <a:endParaRPr lang="en-IN" dirty="0"/>
          </a:p>
        </p:txBody>
      </p:sp>
    </p:spTree>
    <p:extLst>
      <p:ext uri="{BB962C8B-B14F-4D97-AF65-F5344CB8AC3E}">
        <p14:creationId xmlns:p14="http://schemas.microsoft.com/office/powerpoint/2010/main" val="3404735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Computer Software</a:t>
            </a:r>
            <a:endParaRPr lang="en-IN" sz="3200" b="1" dirty="0"/>
          </a:p>
        </p:txBody>
      </p:sp>
      <p:sp>
        <p:nvSpPr>
          <p:cNvPr id="3" name="Content Placeholder 2"/>
          <p:cNvSpPr>
            <a:spLocks noGrp="1"/>
          </p:cNvSpPr>
          <p:nvPr>
            <p:ph idx="1"/>
          </p:nvPr>
        </p:nvSpPr>
        <p:spPr>
          <a:xfrm>
            <a:off x="838200" y="1236372"/>
            <a:ext cx="10894454" cy="5048517"/>
          </a:xfrm>
        </p:spPr>
        <p:txBody>
          <a:bodyPr>
            <a:noAutofit/>
          </a:bodyPr>
          <a:lstStyle/>
          <a:p>
            <a:pPr algn="just">
              <a:buFont typeface="Wingdings" panose="05000000000000000000" pitchFamily="2" charset="2"/>
              <a:buChar char="Ø"/>
            </a:pPr>
            <a:r>
              <a:rPr lang="en-IN" dirty="0"/>
              <a:t>Software is a generic term covering the concepts, procedures and instructions which cause the computer systems to accomplish the required </a:t>
            </a:r>
            <a:r>
              <a:rPr lang="en-IN" dirty="0" smtClean="0"/>
              <a:t>job</a:t>
            </a:r>
          </a:p>
          <a:p>
            <a:pPr algn="just">
              <a:buFont typeface="Wingdings" panose="05000000000000000000" pitchFamily="2" charset="2"/>
              <a:buChar char="Ø"/>
            </a:pPr>
            <a:r>
              <a:rPr lang="en-IN" dirty="0" smtClean="0"/>
              <a:t>Integrated </a:t>
            </a:r>
            <a:r>
              <a:rPr lang="en-IN" dirty="0"/>
              <a:t>collections of programs</a:t>
            </a:r>
            <a:r>
              <a:rPr lang="en-IN" dirty="0" smtClean="0"/>
              <a:t>.</a:t>
            </a:r>
          </a:p>
          <a:p>
            <a:pPr algn="just">
              <a:buFont typeface="Wingdings" panose="05000000000000000000" pitchFamily="2" charset="2"/>
              <a:buChar char="Ø"/>
            </a:pPr>
            <a:r>
              <a:rPr lang="en-IN" dirty="0" smtClean="0"/>
              <a:t>Software </a:t>
            </a:r>
            <a:r>
              <a:rPr lang="en-IN" dirty="0"/>
              <a:t>is a set of programs, which are designed to perform a well-defined function. A program is a sequence of instructions written to solve a particular problem.</a:t>
            </a:r>
          </a:p>
          <a:p>
            <a:pPr algn="just">
              <a:buFont typeface="Wingdings" panose="05000000000000000000" pitchFamily="2" charset="2"/>
              <a:buChar char="Ø"/>
            </a:pPr>
            <a:r>
              <a:rPr lang="en-IN" dirty="0"/>
              <a:t>Software may conveniently be divided into two categories: </a:t>
            </a:r>
          </a:p>
          <a:p>
            <a:pPr lvl="1" algn="just">
              <a:buFont typeface="Wingdings" panose="05000000000000000000" pitchFamily="2" charset="2"/>
              <a:buChar char="Ø"/>
            </a:pPr>
            <a:r>
              <a:rPr lang="en-IN" dirty="0"/>
              <a:t>systems software (i.e., programs designed to control the execution of other programs and to utilise hardware effectively), and </a:t>
            </a:r>
          </a:p>
          <a:p>
            <a:pPr lvl="1" algn="just">
              <a:buFont typeface="Wingdings" panose="05000000000000000000" pitchFamily="2" charset="2"/>
              <a:buChar char="Ø"/>
            </a:pPr>
            <a:r>
              <a:rPr lang="en-IN" dirty="0"/>
              <a:t>applications software (i.e., programs which enable to solve users' problems).</a:t>
            </a:r>
          </a:p>
          <a:p>
            <a:pPr algn="just">
              <a:buFont typeface="Wingdings" panose="05000000000000000000" pitchFamily="2" charset="2"/>
              <a:buChar char="Ø"/>
            </a:pPr>
            <a:endParaRPr lang="en-IN" dirty="0" smtClean="0"/>
          </a:p>
        </p:txBody>
      </p:sp>
    </p:spTree>
    <p:extLst>
      <p:ext uri="{BB962C8B-B14F-4D97-AF65-F5344CB8AC3E}">
        <p14:creationId xmlns:p14="http://schemas.microsoft.com/office/powerpoint/2010/main" val="2432358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System Software</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Content Placeholder 2"/>
          <p:cNvSpPr>
            <a:spLocks noGrp="1"/>
          </p:cNvSpPr>
          <p:nvPr>
            <p:ph idx="1"/>
          </p:nvPr>
        </p:nvSpPr>
        <p:spPr>
          <a:xfrm>
            <a:off x="838200" y="862884"/>
            <a:ext cx="10515600" cy="5314079"/>
          </a:xfrm>
        </p:spPr>
        <p:txBody>
          <a:bodyPr>
            <a:normAutofit fontScale="92500" lnSpcReduction="20000"/>
          </a:bodyPr>
          <a:lstStyle/>
          <a:p>
            <a:pPr algn="just">
              <a:buFont typeface="Wingdings" panose="05000000000000000000" pitchFamily="2" charset="2"/>
              <a:buChar char="Ø"/>
            </a:pPr>
            <a:r>
              <a:rPr lang="en-IN" dirty="0"/>
              <a:t>System software is a set of one or more programs, designed to control the operation of a computer. System software makes the operation of the computer system more effective and efficient</a:t>
            </a:r>
          </a:p>
          <a:p>
            <a:pPr algn="just">
              <a:buFont typeface="Wingdings" panose="05000000000000000000" pitchFamily="2" charset="2"/>
              <a:buChar char="Ø"/>
            </a:pPr>
            <a:r>
              <a:rPr lang="en-IN" dirty="0" smtClean="0"/>
              <a:t>The </a:t>
            </a:r>
            <a:r>
              <a:rPr lang="en-IN" dirty="0"/>
              <a:t>system software is a collection of programs designed to operate, control and extend the processing capabilities of the computer itself. </a:t>
            </a:r>
            <a:endParaRPr lang="en-IN" dirty="0" smtClean="0"/>
          </a:p>
          <a:p>
            <a:pPr algn="just">
              <a:buFont typeface="Wingdings" panose="05000000000000000000" pitchFamily="2" charset="2"/>
              <a:buChar char="Ø"/>
            </a:pPr>
            <a:r>
              <a:rPr lang="en-IN" dirty="0" smtClean="0"/>
              <a:t>System </a:t>
            </a:r>
            <a:r>
              <a:rPr lang="en-IN" dirty="0"/>
              <a:t>software are generally prepared by computer manufacturers.</a:t>
            </a:r>
          </a:p>
          <a:p>
            <a:pPr algn="just">
              <a:buFont typeface="Wingdings" panose="05000000000000000000" pitchFamily="2" charset="2"/>
              <a:buChar char="Ø"/>
            </a:pPr>
            <a:r>
              <a:rPr lang="en-IN" dirty="0"/>
              <a:t>These </a:t>
            </a:r>
            <a:r>
              <a:rPr lang="en-IN" dirty="0" err="1"/>
              <a:t>softwares</a:t>
            </a:r>
            <a:r>
              <a:rPr lang="en-IN" dirty="0"/>
              <a:t> comprise of programs written in low level languages which interact with the hardware at a very basic level. </a:t>
            </a:r>
            <a:endParaRPr lang="en-IN" dirty="0" smtClean="0"/>
          </a:p>
          <a:p>
            <a:pPr algn="just">
              <a:buFont typeface="Wingdings" panose="05000000000000000000" pitchFamily="2" charset="2"/>
              <a:buChar char="Ø"/>
            </a:pPr>
            <a:r>
              <a:rPr lang="en-IN" dirty="0" smtClean="0"/>
              <a:t>System </a:t>
            </a:r>
            <a:r>
              <a:rPr lang="en-IN" dirty="0"/>
              <a:t>software serves as the interface between hardware and the end users.</a:t>
            </a:r>
          </a:p>
          <a:p>
            <a:pPr algn="just">
              <a:buFont typeface="Wingdings" panose="05000000000000000000" pitchFamily="2" charset="2"/>
              <a:buChar char="Ø"/>
            </a:pPr>
            <a:r>
              <a:rPr lang="en-IN" dirty="0"/>
              <a:t>Features of System Software are the following:</a:t>
            </a:r>
          </a:p>
          <a:p>
            <a:pPr lvl="1" algn="just">
              <a:buFont typeface="Wingdings" panose="05000000000000000000" pitchFamily="2" charset="2"/>
              <a:buChar char="v"/>
            </a:pPr>
            <a:r>
              <a:rPr lang="en-IN" dirty="0" smtClean="0"/>
              <a:t>Close </a:t>
            </a:r>
            <a:r>
              <a:rPr lang="en-IN" dirty="0"/>
              <a:t>to </a:t>
            </a:r>
            <a:r>
              <a:rPr lang="en-IN" dirty="0" smtClean="0"/>
              <a:t>system, Fast </a:t>
            </a:r>
            <a:r>
              <a:rPr lang="en-IN" dirty="0"/>
              <a:t>in speed.</a:t>
            </a:r>
          </a:p>
          <a:p>
            <a:pPr lvl="1" algn="just">
              <a:buFont typeface="Wingdings" panose="05000000000000000000" pitchFamily="2" charset="2"/>
              <a:buChar char="v"/>
            </a:pPr>
            <a:r>
              <a:rPr lang="en-IN" dirty="0" smtClean="0"/>
              <a:t>Difficult </a:t>
            </a:r>
            <a:r>
              <a:rPr lang="en-IN" dirty="0"/>
              <a:t>to </a:t>
            </a:r>
            <a:r>
              <a:rPr lang="en-IN" dirty="0" smtClean="0"/>
              <a:t>design, Difficult </a:t>
            </a:r>
            <a:r>
              <a:rPr lang="en-IN" dirty="0"/>
              <a:t>to understand.</a:t>
            </a:r>
          </a:p>
          <a:p>
            <a:pPr lvl="1" algn="just">
              <a:buFont typeface="Wingdings" panose="05000000000000000000" pitchFamily="2" charset="2"/>
              <a:buChar char="v"/>
            </a:pPr>
            <a:r>
              <a:rPr lang="en-IN" dirty="0" smtClean="0"/>
              <a:t>Less interactive. Smaller </a:t>
            </a:r>
            <a:r>
              <a:rPr lang="en-IN" dirty="0"/>
              <a:t>in size.</a:t>
            </a:r>
          </a:p>
          <a:p>
            <a:pPr lvl="1" algn="just">
              <a:buFont typeface="Wingdings" panose="05000000000000000000" pitchFamily="2" charset="2"/>
              <a:buChar char="v"/>
            </a:pPr>
            <a:r>
              <a:rPr lang="en-IN" dirty="0" smtClean="0"/>
              <a:t>Difficult </a:t>
            </a:r>
            <a:r>
              <a:rPr lang="en-IN" dirty="0"/>
              <a:t>to </a:t>
            </a:r>
            <a:r>
              <a:rPr lang="en-IN" dirty="0" smtClean="0"/>
              <a:t>manipulate., Generally </a:t>
            </a:r>
            <a:r>
              <a:rPr lang="en-IN" dirty="0"/>
              <a:t>written in low-level language</a:t>
            </a:r>
            <a:r>
              <a:rPr lang="en-IN" dirty="0" smtClean="0"/>
              <a:t>.</a:t>
            </a:r>
          </a:p>
          <a:p>
            <a:pPr marL="0" indent="0" algn="just">
              <a:buNone/>
            </a:pPr>
            <a:endParaRPr lang="en-IN" dirty="0"/>
          </a:p>
          <a:p>
            <a:pPr algn="just">
              <a:buFont typeface="Wingdings" panose="05000000000000000000" pitchFamily="2" charset="2"/>
              <a:buChar char="Ø"/>
            </a:pPr>
            <a:endParaRPr lang="en-IN" dirty="0"/>
          </a:p>
        </p:txBody>
      </p:sp>
    </p:spTree>
    <p:extLst>
      <p:ext uri="{BB962C8B-B14F-4D97-AF65-F5344CB8AC3E}">
        <p14:creationId xmlns:p14="http://schemas.microsoft.com/office/powerpoint/2010/main" val="3972403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605307"/>
          </a:xfrm>
        </p:spPr>
        <p:txBody>
          <a:bodyPr>
            <a:normAutofit/>
          </a:bodyPr>
          <a:lstStyle/>
          <a:p>
            <a:pPr algn="ctr"/>
            <a:r>
              <a:rPr lang="en-IN" sz="3200" b="1" dirty="0" smtClean="0">
                <a:solidFill>
                  <a:srgbClr val="C00000"/>
                </a:solidFill>
              </a:rPr>
              <a:t>System Software</a:t>
            </a:r>
            <a:endParaRPr lang="en-IN" sz="3200" b="1" dirty="0">
              <a:solidFill>
                <a:srgbClr val="C00000"/>
              </a:solidFill>
            </a:endParaRPr>
          </a:p>
        </p:txBody>
      </p:sp>
      <p:sp>
        <p:nvSpPr>
          <p:cNvPr id="3" name="Content Placeholder 2"/>
          <p:cNvSpPr>
            <a:spLocks noGrp="1"/>
          </p:cNvSpPr>
          <p:nvPr>
            <p:ph idx="1"/>
          </p:nvPr>
        </p:nvSpPr>
        <p:spPr>
          <a:xfrm>
            <a:off x="459346" y="746974"/>
            <a:ext cx="10894454" cy="5950040"/>
          </a:xfrm>
        </p:spPr>
        <p:txBody>
          <a:bodyPr>
            <a:normAutofit fontScale="85000" lnSpcReduction="20000"/>
          </a:bodyPr>
          <a:lstStyle/>
          <a:p>
            <a:pPr marL="0" indent="0" algn="just">
              <a:buNone/>
            </a:pPr>
            <a:r>
              <a:rPr lang="en-IN" sz="2400" dirty="0" smtClean="0"/>
              <a:t>There </a:t>
            </a:r>
            <a:r>
              <a:rPr lang="en-IN" sz="2400" dirty="0"/>
              <a:t>are different types </a:t>
            </a:r>
            <a:r>
              <a:rPr lang="en-IN" sz="2400" dirty="0" smtClean="0"/>
              <a:t>of system </a:t>
            </a:r>
            <a:r>
              <a:rPr lang="en-IN" sz="2400" dirty="0" err="1"/>
              <a:t>softwares</a:t>
            </a:r>
            <a:r>
              <a:rPr lang="en-IN" sz="2400" dirty="0"/>
              <a:t>: a) Firmware, b) Operating System, (c) Translator, (d) Simulators; </a:t>
            </a:r>
            <a:r>
              <a:rPr lang="en-IN" sz="2400" dirty="0" smtClean="0"/>
              <a:t>and (e</a:t>
            </a:r>
            <a:r>
              <a:rPr lang="en-IN" sz="2400" dirty="0"/>
              <a:t>) </a:t>
            </a:r>
            <a:r>
              <a:rPr lang="en-IN" sz="2400" dirty="0" smtClean="0"/>
              <a:t>Emulators.(f) Utility </a:t>
            </a:r>
            <a:r>
              <a:rPr lang="en-IN" sz="2400" dirty="0" err="1" smtClean="0"/>
              <a:t>prograsm</a:t>
            </a:r>
            <a:endParaRPr lang="en-IN" sz="2400" dirty="0" smtClean="0"/>
          </a:p>
          <a:p>
            <a:pPr marL="0" indent="0" algn="just">
              <a:buNone/>
            </a:pPr>
            <a:r>
              <a:rPr lang="en-IN" sz="2400" b="1" dirty="0" smtClean="0">
                <a:solidFill>
                  <a:srgbClr val="C00000"/>
                </a:solidFill>
              </a:rPr>
              <a:t>Firmware-</a:t>
            </a:r>
            <a:r>
              <a:rPr lang="en-IN" sz="2400" b="1" dirty="0" smtClean="0">
                <a:solidFill>
                  <a:srgbClr val="FF0000"/>
                </a:solidFill>
              </a:rPr>
              <a:t> </a:t>
            </a:r>
            <a:r>
              <a:rPr lang="en-IN" sz="2400" dirty="0" smtClean="0"/>
              <a:t>When </a:t>
            </a:r>
            <a:r>
              <a:rPr lang="en-IN" sz="2400" dirty="0"/>
              <a:t>a computer is started, </a:t>
            </a:r>
            <a:r>
              <a:rPr lang="en-IN" sz="2400" dirty="0">
                <a:solidFill>
                  <a:srgbClr val="FF0000"/>
                </a:solidFill>
              </a:rPr>
              <a:t>the CPU requires a few instructions </a:t>
            </a:r>
            <a:r>
              <a:rPr lang="en-IN" sz="2400" dirty="0"/>
              <a:t>and data stored </a:t>
            </a:r>
            <a:r>
              <a:rPr lang="en-IN" sz="2400" dirty="0" smtClean="0"/>
              <a:t>in ROM </a:t>
            </a:r>
            <a:r>
              <a:rPr lang="en-IN" sz="2400" dirty="0"/>
              <a:t>of the microprocessor. </a:t>
            </a:r>
            <a:r>
              <a:rPr lang="en-IN" sz="2400" dirty="0">
                <a:solidFill>
                  <a:srgbClr val="FF0000"/>
                </a:solidFill>
              </a:rPr>
              <a:t>These programs are available to CPU immediately on </a:t>
            </a:r>
            <a:r>
              <a:rPr lang="en-IN" sz="2400" dirty="0" smtClean="0">
                <a:solidFill>
                  <a:srgbClr val="FF0000"/>
                </a:solidFill>
              </a:rPr>
              <a:t>permanent basis </a:t>
            </a:r>
            <a:r>
              <a:rPr lang="en-IN" sz="2400" dirty="0">
                <a:solidFill>
                  <a:srgbClr val="FF0000"/>
                </a:solidFill>
              </a:rPr>
              <a:t>whenever it requires</a:t>
            </a:r>
            <a:r>
              <a:rPr lang="en-IN" sz="2400" dirty="0"/>
              <a:t>. These programs are categorized as ‘firmware’. Without </a:t>
            </a:r>
            <a:r>
              <a:rPr lang="en-IN" sz="2400" dirty="0" smtClean="0"/>
              <a:t>the firmware </a:t>
            </a:r>
            <a:r>
              <a:rPr lang="en-IN" sz="2400" dirty="0"/>
              <a:t>no computer can work as the boot up programs that are written to start </a:t>
            </a:r>
            <a:r>
              <a:rPr lang="en-IN" sz="2400" dirty="0" smtClean="0"/>
              <a:t>the computer </a:t>
            </a:r>
            <a:r>
              <a:rPr lang="en-IN" sz="2400" dirty="0"/>
              <a:t>are also in the form of Firmware</a:t>
            </a:r>
            <a:r>
              <a:rPr lang="en-IN" sz="2400" dirty="0" smtClean="0"/>
              <a:t>.</a:t>
            </a:r>
          </a:p>
          <a:p>
            <a:pPr marL="0" indent="0" algn="just">
              <a:buNone/>
            </a:pPr>
            <a:r>
              <a:rPr lang="en-IN" sz="2400" b="1" dirty="0">
                <a:solidFill>
                  <a:srgbClr val="C00000"/>
                </a:solidFill>
              </a:rPr>
              <a:t>Operating </a:t>
            </a:r>
            <a:r>
              <a:rPr lang="en-IN" sz="2400" b="1" dirty="0" smtClean="0">
                <a:solidFill>
                  <a:srgbClr val="C00000"/>
                </a:solidFill>
              </a:rPr>
              <a:t>System- </a:t>
            </a:r>
            <a:r>
              <a:rPr lang="en-IN" sz="2400" dirty="0" smtClean="0"/>
              <a:t>An </a:t>
            </a:r>
            <a:r>
              <a:rPr lang="en-IN" sz="2400" dirty="0"/>
              <a:t>operating system acts as a master control program on the computer. It controls </a:t>
            </a:r>
            <a:r>
              <a:rPr lang="en-IN" sz="2400" dirty="0" smtClean="0"/>
              <a:t>the flow </a:t>
            </a:r>
            <a:r>
              <a:rPr lang="en-IN" sz="2400" dirty="0"/>
              <a:t>of signals from CPU to various components. In other words, operating system is </a:t>
            </a:r>
            <a:r>
              <a:rPr lang="en-IN" sz="2400" dirty="0" smtClean="0"/>
              <a:t>a set </a:t>
            </a:r>
            <a:r>
              <a:rPr lang="en-IN" sz="2400" dirty="0"/>
              <a:t>of programs which control the computer and enable it to perform various tasks, </a:t>
            </a:r>
            <a:r>
              <a:rPr lang="en-IN" sz="2400" dirty="0" smtClean="0"/>
              <a:t>including communicating</a:t>
            </a:r>
            <a:r>
              <a:rPr lang="en-IN" sz="2400" dirty="0"/>
              <a:t>, via </a:t>
            </a:r>
            <a:r>
              <a:rPr lang="en-IN" sz="2400" dirty="0">
                <a:solidFill>
                  <a:srgbClr val="C00000"/>
                </a:solidFill>
              </a:rPr>
              <a:t>commands, with the user</a:t>
            </a:r>
            <a:r>
              <a:rPr lang="en-IN" sz="2400" dirty="0" smtClean="0">
                <a:solidFill>
                  <a:srgbClr val="C00000"/>
                </a:solidFill>
              </a:rPr>
              <a:t>.</a:t>
            </a:r>
          </a:p>
          <a:p>
            <a:pPr marL="0" indent="0" algn="just">
              <a:buNone/>
            </a:pPr>
            <a:r>
              <a:rPr lang="en-IN" sz="2400" dirty="0"/>
              <a:t>Operating systems help in </a:t>
            </a:r>
            <a:r>
              <a:rPr lang="en-IN" sz="2400" dirty="0" smtClean="0"/>
              <a:t>performing </a:t>
            </a:r>
            <a:r>
              <a:rPr lang="en-IN" sz="2400" dirty="0" smtClean="0">
                <a:solidFill>
                  <a:srgbClr val="C00000"/>
                </a:solidFill>
              </a:rPr>
              <a:t>memory </a:t>
            </a:r>
            <a:r>
              <a:rPr lang="en-IN" sz="2400" dirty="0">
                <a:solidFill>
                  <a:srgbClr val="C00000"/>
                </a:solidFill>
              </a:rPr>
              <a:t>management, file management, program interaction, communication </a:t>
            </a:r>
            <a:r>
              <a:rPr lang="en-IN" sz="2400" dirty="0" smtClean="0">
                <a:solidFill>
                  <a:srgbClr val="C00000"/>
                </a:solidFill>
              </a:rPr>
              <a:t>networking, graphics </a:t>
            </a:r>
            <a:r>
              <a:rPr lang="en-IN" sz="2400" dirty="0">
                <a:solidFill>
                  <a:srgbClr val="C00000"/>
                </a:solidFill>
              </a:rPr>
              <a:t>management and other utilities</a:t>
            </a:r>
            <a:r>
              <a:rPr lang="en-IN" sz="2400" dirty="0"/>
              <a:t>. Operating systems can be divided into the </a:t>
            </a:r>
            <a:r>
              <a:rPr lang="en-IN" sz="2400" dirty="0" smtClean="0"/>
              <a:t>following types</a:t>
            </a:r>
            <a:r>
              <a:rPr lang="en-IN" sz="2400" dirty="0"/>
              <a:t>: Batch Processing System, Multitasking System, Time Sharing, and </a:t>
            </a:r>
            <a:r>
              <a:rPr lang="en-IN" sz="2400" dirty="0" smtClean="0"/>
              <a:t>Multiprocessing System.</a:t>
            </a:r>
          </a:p>
          <a:p>
            <a:pPr marL="0" indent="0" algn="just">
              <a:buNone/>
            </a:pPr>
            <a:r>
              <a:rPr lang="en-IN" sz="2400" b="1" dirty="0">
                <a:solidFill>
                  <a:srgbClr val="C00000"/>
                </a:solidFill>
              </a:rPr>
              <a:t>Simulation software </a:t>
            </a:r>
            <a:r>
              <a:rPr lang="en-IN" sz="2400" dirty="0" smtClean="0"/>
              <a:t>is a </a:t>
            </a:r>
            <a:r>
              <a:rPr lang="en-IN" sz="2400" dirty="0"/>
              <a:t>program that allows the user to observe an operation through simulation without actually performing that operation</a:t>
            </a:r>
            <a:endParaRPr lang="en-IN" sz="2400" dirty="0" smtClean="0"/>
          </a:p>
          <a:p>
            <a:pPr marL="0" indent="0" algn="just">
              <a:buNone/>
            </a:pPr>
            <a:r>
              <a:rPr lang="en-IN" sz="2400" b="1" dirty="0" smtClean="0">
                <a:solidFill>
                  <a:srgbClr val="C00000"/>
                </a:solidFill>
              </a:rPr>
              <a:t>An </a:t>
            </a:r>
            <a:r>
              <a:rPr lang="en-IN" sz="2400" b="1" dirty="0">
                <a:solidFill>
                  <a:srgbClr val="C00000"/>
                </a:solidFill>
              </a:rPr>
              <a:t>emulator </a:t>
            </a:r>
            <a:r>
              <a:rPr lang="en-IN" sz="2400" dirty="0"/>
              <a:t>is </a:t>
            </a:r>
            <a:r>
              <a:rPr lang="en-IN" sz="2400" dirty="0" smtClean="0"/>
              <a:t>a software </a:t>
            </a:r>
            <a:r>
              <a:rPr lang="en-IN" sz="2400" dirty="0"/>
              <a:t>that enables one computer system (called the host) to behave like another computer system (called the guest). An emulator typically enables the host system to run software or use peripheral devices designed for the guest </a:t>
            </a:r>
            <a:r>
              <a:rPr lang="en-IN" sz="2400" dirty="0" smtClean="0"/>
              <a:t>system</a:t>
            </a:r>
          </a:p>
          <a:p>
            <a:pPr marL="0" indent="0" algn="just">
              <a:buNone/>
            </a:pPr>
            <a:r>
              <a:rPr lang="en-IN" sz="2400" b="1" dirty="0">
                <a:solidFill>
                  <a:srgbClr val="FF0000"/>
                </a:solidFill>
              </a:rPr>
              <a:t>Utility </a:t>
            </a:r>
            <a:r>
              <a:rPr lang="en-IN" sz="2400" b="1" dirty="0" smtClean="0">
                <a:solidFill>
                  <a:srgbClr val="FF0000"/>
                </a:solidFill>
              </a:rPr>
              <a:t>Program- </a:t>
            </a:r>
            <a:r>
              <a:rPr lang="en-IN" sz="2400" dirty="0" smtClean="0"/>
              <a:t>A </a:t>
            </a:r>
            <a:r>
              <a:rPr lang="en-IN" sz="2400" dirty="0"/>
              <a:t>program that performs a specific task related to the management of computer functions, resources, or files, as password protection, memory management, virus protection, and file compression</a:t>
            </a:r>
            <a:endParaRPr lang="en-IN" sz="2400" dirty="0" smtClean="0"/>
          </a:p>
        </p:txBody>
      </p:sp>
    </p:spTree>
    <p:extLst>
      <p:ext uri="{BB962C8B-B14F-4D97-AF65-F5344CB8AC3E}">
        <p14:creationId xmlns:p14="http://schemas.microsoft.com/office/powerpoint/2010/main" val="948501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04"/>
            <a:ext cx="10515600" cy="476519"/>
          </a:xfrm>
        </p:spPr>
        <p:txBody>
          <a:bodyPr>
            <a:normAutofit fontScale="90000"/>
          </a:bodyPr>
          <a:lstStyle/>
          <a:p>
            <a:pPr algn="ctr"/>
            <a:r>
              <a:rPr lang="en-IN" sz="3200" b="1" dirty="0">
                <a:solidFill>
                  <a:srgbClr val="C00000"/>
                </a:solidFill>
              </a:rPr>
              <a:t>Operating </a:t>
            </a:r>
            <a:r>
              <a:rPr lang="en-IN" sz="3200" b="1" dirty="0" smtClean="0">
                <a:solidFill>
                  <a:srgbClr val="C00000"/>
                </a:solidFill>
              </a:rPr>
              <a:t>Systems</a:t>
            </a:r>
            <a:endParaRPr lang="en-IN" sz="3200" b="1" dirty="0"/>
          </a:p>
        </p:txBody>
      </p:sp>
      <p:sp>
        <p:nvSpPr>
          <p:cNvPr id="3" name="Content Placeholder 2"/>
          <p:cNvSpPr>
            <a:spLocks noGrp="1"/>
          </p:cNvSpPr>
          <p:nvPr>
            <p:ph idx="1"/>
          </p:nvPr>
        </p:nvSpPr>
        <p:spPr>
          <a:xfrm>
            <a:off x="838200" y="862884"/>
            <a:ext cx="10894454" cy="5422005"/>
          </a:xfrm>
        </p:spPr>
        <p:txBody>
          <a:bodyPr>
            <a:noAutofit/>
          </a:bodyPr>
          <a:lstStyle/>
          <a:p>
            <a:pPr algn="just">
              <a:buFont typeface="Wingdings" panose="05000000000000000000" pitchFamily="2" charset="2"/>
              <a:buChar char="Ø"/>
            </a:pPr>
            <a:r>
              <a:rPr lang="en-IN" sz="2300" dirty="0"/>
              <a:t>An operating system is a program that acts as an interface between the computer hardware and the </a:t>
            </a:r>
            <a:r>
              <a:rPr lang="en-IN" sz="2300" dirty="0" smtClean="0"/>
              <a:t>actual </a:t>
            </a:r>
            <a:r>
              <a:rPr lang="en-IN" sz="2300" dirty="0"/>
              <a:t>user and controls the execution of all types of programs</a:t>
            </a:r>
            <a:r>
              <a:rPr lang="en-IN" sz="2300" dirty="0" smtClean="0"/>
              <a:t>.</a:t>
            </a:r>
          </a:p>
          <a:p>
            <a:pPr algn="just">
              <a:buFont typeface="Wingdings" panose="05000000000000000000" pitchFamily="2" charset="2"/>
              <a:buChar char="Ø"/>
            </a:pPr>
            <a:r>
              <a:rPr lang="en-IN" sz="2300" dirty="0" smtClean="0"/>
              <a:t> </a:t>
            </a:r>
            <a:r>
              <a:rPr lang="en-IN" sz="2300" dirty="0"/>
              <a:t>An operating system is an integration set of specialised programs that are used to manage overall resources and operations of the computer. </a:t>
            </a:r>
            <a:endParaRPr lang="en-IN" sz="2300" dirty="0" smtClean="0"/>
          </a:p>
          <a:p>
            <a:pPr algn="just">
              <a:buFont typeface="Wingdings" panose="05000000000000000000" pitchFamily="2" charset="2"/>
              <a:buChar char="Ø"/>
            </a:pPr>
            <a:r>
              <a:rPr lang="en-IN" sz="2300" dirty="0"/>
              <a:t>It is a specialized software that controls and monitors the execution of all other programs that reside in the computer, including application programs and other system software. </a:t>
            </a:r>
            <a:endParaRPr lang="en-IN" sz="2300" dirty="0" smtClean="0"/>
          </a:p>
          <a:p>
            <a:pPr algn="just">
              <a:buFont typeface="Wingdings" panose="05000000000000000000" pitchFamily="2" charset="2"/>
              <a:buChar char="Ø"/>
            </a:pPr>
            <a:r>
              <a:rPr lang="en-IN" sz="2300" dirty="0" err="1" smtClean="0"/>
              <a:t>Eg</a:t>
            </a:r>
            <a:r>
              <a:rPr lang="en-IN" sz="2300" dirty="0" smtClean="0"/>
              <a:t>: MS-DOS</a:t>
            </a:r>
            <a:r>
              <a:rPr lang="en-IN" sz="2300" dirty="0"/>
              <a:t>, Microsoft widows, IBM OS/2, UNIX, Linux etc. </a:t>
            </a:r>
            <a:endParaRPr lang="en-IN" sz="2300" dirty="0" smtClean="0"/>
          </a:p>
          <a:p>
            <a:pPr algn="just">
              <a:buFont typeface="Wingdings" panose="05000000000000000000" pitchFamily="2" charset="2"/>
              <a:buChar char="Ø"/>
            </a:pPr>
            <a:r>
              <a:rPr lang="en-IN" sz="2300" dirty="0"/>
              <a:t>Objectives of Operating System</a:t>
            </a:r>
          </a:p>
          <a:p>
            <a:pPr lvl="1" algn="just">
              <a:buFont typeface="Wingdings" panose="05000000000000000000" pitchFamily="2" charset="2"/>
              <a:buChar char="v"/>
            </a:pPr>
            <a:r>
              <a:rPr lang="en-IN" sz="1900" dirty="0" smtClean="0"/>
              <a:t>Making </a:t>
            </a:r>
            <a:r>
              <a:rPr lang="en-IN" sz="1900" dirty="0"/>
              <a:t>a computer system convenient to use in an efficient manner.</a:t>
            </a:r>
          </a:p>
          <a:p>
            <a:pPr lvl="1" algn="just">
              <a:buFont typeface="Wingdings" panose="05000000000000000000" pitchFamily="2" charset="2"/>
              <a:buChar char="v"/>
            </a:pPr>
            <a:r>
              <a:rPr lang="en-IN" sz="1900" dirty="0" smtClean="0"/>
              <a:t>To </a:t>
            </a:r>
            <a:r>
              <a:rPr lang="en-IN" sz="1900" dirty="0"/>
              <a:t>hide the details of the hardware resources from the users.</a:t>
            </a:r>
          </a:p>
          <a:p>
            <a:pPr lvl="1" algn="just">
              <a:buFont typeface="Wingdings" panose="05000000000000000000" pitchFamily="2" charset="2"/>
              <a:buChar char="v"/>
            </a:pPr>
            <a:r>
              <a:rPr lang="en-IN" sz="1900" dirty="0" smtClean="0"/>
              <a:t>Manage </a:t>
            </a:r>
            <a:r>
              <a:rPr lang="en-IN" sz="1900" dirty="0"/>
              <a:t>the resources of a computer </a:t>
            </a:r>
            <a:r>
              <a:rPr lang="en-IN" sz="1900" dirty="0" smtClean="0"/>
              <a:t>system efficiently.</a:t>
            </a:r>
            <a:endParaRPr lang="en-IN" sz="1900" dirty="0"/>
          </a:p>
          <a:p>
            <a:pPr lvl="1" algn="just">
              <a:buFont typeface="Wingdings" panose="05000000000000000000" pitchFamily="2" charset="2"/>
              <a:buChar char="v"/>
            </a:pPr>
            <a:r>
              <a:rPr lang="en-IN" sz="1900" dirty="0" smtClean="0"/>
              <a:t>Keep </a:t>
            </a:r>
            <a:r>
              <a:rPr lang="en-IN" sz="1900" dirty="0"/>
              <a:t>track of who is using which resource, granting resource </a:t>
            </a:r>
            <a:r>
              <a:rPr lang="en-IN" sz="1900" dirty="0" smtClean="0"/>
              <a:t>requests</a:t>
            </a:r>
          </a:p>
          <a:p>
            <a:pPr lvl="1" algn="just">
              <a:buFont typeface="Wingdings" panose="05000000000000000000" pitchFamily="2" charset="2"/>
              <a:buChar char="v"/>
            </a:pPr>
            <a:r>
              <a:rPr lang="en-IN" sz="1900" dirty="0" smtClean="0"/>
              <a:t>Management of Memory, processor, devices, file, security, job accounting, control over system performance, interaction with operators, error detection, coordination between software and users</a:t>
            </a:r>
          </a:p>
          <a:p>
            <a:pPr algn="just">
              <a:buFont typeface="Wingdings" panose="05000000000000000000" pitchFamily="2" charset="2"/>
              <a:buChar char="v"/>
            </a:pPr>
            <a:endParaRPr lang="en-IN" sz="2300" dirty="0" smtClean="0"/>
          </a:p>
        </p:txBody>
      </p:sp>
    </p:spTree>
    <p:extLst>
      <p:ext uri="{BB962C8B-B14F-4D97-AF65-F5344CB8AC3E}">
        <p14:creationId xmlns:p14="http://schemas.microsoft.com/office/powerpoint/2010/main" val="4169681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4"/>
            <a:ext cx="10515600" cy="502276"/>
          </a:xfrm>
        </p:spPr>
        <p:txBody>
          <a:bodyPr>
            <a:normAutofit fontScale="90000"/>
          </a:bodyPr>
          <a:lstStyle/>
          <a:p>
            <a:pPr algn="ctr"/>
            <a:r>
              <a:rPr lang="en-IN" sz="3200" b="1" dirty="0">
                <a:solidFill>
                  <a:srgbClr val="C00000"/>
                </a:solidFill>
              </a:rPr>
              <a:t>Operating </a:t>
            </a:r>
            <a:r>
              <a:rPr lang="en-IN" sz="3200" b="1" dirty="0" smtClean="0">
                <a:solidFill>
                  <a:srgbClr val="C00000"/>
                </a:solidFill>
              </a:rPr>
              <a:t>System</a:t>
            </a:r>
            <a:endParaRPr lang="en-IN" sz="3200" b="1" dirty="0">
              <a:solidFill>
                <a:srgbClr val="C00000"/>
              </a:solidFill>
            </a:endParaRPr>
          </a:p>
        </p:txBody>
      </p:sp>
      <p:sp>
        <p:nvSpPr>
          <p:cNvPr id="3" name="Content Placeholder 2"/>
          <p:cNvSpPr>
            <a:spLocks noGrp="1"/>
          </p:cNvSpPr>
          <p:nvPr>
            <p:ph idx="1"/>
          </p:nvPr>
        </p:nvSpPr>
        <p:spPr>
          <a:xfrm>
            <a:off x="838200" y="798490"/>
            <a:ext cx="10894454" cy="5950040"/>
          </a:xfrm>
        </p:spPr>
        <p:txBody>
          <a:bodyPr>
            <a:normAutofit fontScale="77500" lnSpcReduction="20000"/>
          </a:bodyPr>
          <a:lstStyle/>
          <a:p>
            <a:pPr marL="457200" indent="-457200" algn="just">
              <a:buFont typeface="+mj-lt"/>
              <a:buAutoNum type="arabicPeriod"/>
            </a:pPr>
            <a:r>
              <a:rPr lang="en-IN" sz="2500" dirty="0" smtClean="0">
                <a:solidFill>
                  <a:srgbClr val="FF0000"/>
                </a:solidFill>
              </a:rPr>
              <a:t>Batch Processing Systems- </a:t>
            </a:r>
            <a:r>
              <a:rPr lang="en-IN" sz="2500" dirty="0" smtClean="0"/>
              <a:t>This operating system accepts jobs (user requests) and executes them on a serial basis. The jobs are placed in a queue before execution.</a:t>
            </a:r>
          </a:p>
          <a:p>
            <a:pPr marL="457200" indent="-457200" algn="just">
              <a:buFont typeface="+mj-lt"/>
              <a:buAutoNum type="arabicPeriod"/>
            </a:pPr>
            <a:r>
              <a:rPr lang="en-IN" sz="2500" dirty="0" smtClean="0">
                <a:solidFill>
                  <a:srgbClr val="FF0000"/>
                </a:solidFill>
              </a:rPr>
              <a:t>Multitasking System- </a:t>
            </a:r>
            <a:r>
              <a:rPr lang="en-IN" sz="2500" dirty="0" smtClean="0"/>
              <a:t>This operating system can perform two or more task concurrently on the same computer with one CPU</a:t>
            </a:r>
          </a:p>
          <a:p>
            <a:pPr marL="457200" indent="-457200" algn="just">
              <a:buFont typeface="+mj-lt"/>
              <a:buAutoNum type="arabicPeriod"/>
            </a:pPr>
            <a:r>
              <a:rPr lang="en-IN" sz="2500" dirty="0" smtClean="0">
                <a:solidFill>
                  <a:srgbClr val="FF0000"/>
                </a:solidFill>
              </a:rPr>
              <a:t>Multiprogramming System- </a:t>
            </a:r>
            <a:r>
              <a:rPr lang="en-IN" sz="2500" dirty="0" smtClean="0"/>
              <a:t>The term Multiprogramming System is used mainly for Multi-user environment, but when designed for personal computers, they are called concurrent processing operating systems. Multiprogramming is the concurrent execution of two or more programs assigned by different user terminals on a multi-user operating system</a:t>
            </a:r>
          </a:p>
          <a:p>
            <a:pPr marL="457200" indent="-457200" algn="just">
              <a:buFont typeface="+mj-lt"/>
              <a:buAutoNum type="arabicPeriod"/>
            </a:pPr>
            <a:r>
              <a:rPr lang="en-IN" sz="2500" dirty="0" smtClean="0">
                <a:solidFill>
                  <a:srgbClr val="FF0000"/>
                </a:solidFill>
              </a:rPr>
              <a:t>Time Sharing System- </a:t>
            </a:r>
            <a:r>
              <a:rPr lang="en-IN" sz="2500" dirty="0" smtClean="0"/>
              <a:t>A time-sharing system accomplishes direct access to a computer’s CPU by a number of independent users (or terminals) simultaneously. Several users can use the resources of a single computer on a time dependent framework.</a:t>
            </a:r>
          </a:p>
          <a:p>
            <a:pPr marL="457200" indent="-457200" algn="just">
              <a:buFont typeface="+mj-lt"/>
              <a:buAutoNum type="arabicPeriod"/>
            </a:pPr>
            <a:r>
              <a:rPr lang="en-IN" sz="2500" dirty="0" smtClean="0">
                <a:solidFill>
                  <a:srgbClr val="FF0000"/>
                </a:solidFill>
              </a:rPr>
              <a:t>Multiprocessing System- </a:t>
            </a:r>
            <a:r>
              <a:rPr lang="en-IN" sz="2500" dirty="0" smtClean="0"/>
              <a:t>Multiprocessing involves simultaneous processing of two or more programs by more than one computer at a time. This is in contrast to multiprogramming in which two or more programs are processed concurrently by a single computer</a:t>
            </a:r>
          </a:p>
          <a:p>
            <a:pPr marL="457200" indent="-457200" algn="just">
              <a:buFont typeface="+mj-lt"/>
              <a:buAutoNum type="arabicPeriod"/>
            </a:pPr>
            <a:r>
              <a:rPr lang="en-IN" sz="2500" dirty="0" smtClean="0">
                <a:solidFill>
                  <a:srgbClr val="FF0000"/>
                </a:solidFill>
              </a:rPr>
              <a:t>Single User Operating System </a:t>
            </a:r>
            <a:r>
              <a:rPr lang="en-IN" sz="2500" dirty="0" smtClean="0"/>
              <a:t>: These Operating Systems allow input device single communication with the CPU at a time; hence the name is Single User Operating System. MS-DOS is well </a:t>
            </a:r>
            <a:r>
              <a:rPr lang="en-IN" sz="2500" dirty="0"/>
              <a:t>known example </a:t>
            </a:r>
            <a:endParaRPr lang="en-IN" sz="2500" dirty="0" smtClean="0"/>
          </a:p>
          <a:p>
            <a:pPr marL="457200" indent="-457200" algn="just">
              <a:buFont typeface="+mj-lt"/>
              <a:buAutoNum type="arabicPeriod"/>
            </a:pPr>
            <a:r>
              <a:rPr lang="en-IN" sz="2500" dirty="0" smtClean="0">
                <a:solidFill>
                  <a:srgbClr val="FF0000"/>
                </a:solidFill>
              </a:rPr>
              <a:t>WINDOWS </a:t>
            </a:r>
            <a:r>
              <a:rPr lang="en-IN" sz="2500" dirty="0">
                <a:solidFill>
                  <a:srgbClr val="FF0000"/>
                </a:solidFill>
              </a:rPr>
              <a:t>:</a:t>
            </a:r>
            <a:r>
              <a:rPr lang="en-IN" sz="2500" dirty="0"/>
              <a:t> Windows is an operating environment developed by Microsoft </a:t>
            </a:r>
            <a:r>
              <a:rPr lang="en-IN" sz="2500" dirty="0" smtClean="0"/>
              <a:t>Corporation for </a:t>
            </a:r>
            <a:r>
              <a:rPr lang="en-IN" sz="2500" dirty="0"/>
              <a:t>a large variety of IBM-compatible machines with Intel microprocessors. Instead </a:t>
            </a:r>
            <a:r>
              <a:rPr lang="en-IN" sz="2500" dirty="0" smtClean="0"/>
              <a:t>of typing </a:t>
            </a:r>
            <a:r>
              <a:rPr lang="en-IN" sz="2500" dirty="0"/>
              <a:t>commands as in DOS, it provides a Graphical User Interface (GUI) which </a:t>
            </a:r>
            <a:r>
              <a:rPr lang="en-IN" sz="2500" dirty="0" smtClean="0"/>
              <a:t>presents programs</a:t>
            </a:r>
            <a:r>
              <a:rPr lang="en-IN" sz="2500" dirty="0"/>
              <a:t>, procedures, </a:t>
            </a:r>
            <a:endParaRPr lang="en-IN" sz="2500" dirty="0" smtClean="0"/>
          </a:p>
          <a:p>
            <a:pPr marL="457200" indent="-457200" algn="just">
              <a:buFont typeface="+mj-lt"/>
              <a:buAutoNum type="arabicPeriod"/>
            </a:pPr>
            <a:r>
              <a:rPr lang="en-IN" sz="2500" dirty="0" smtClean="0"/>
              <a:t> </a:t>
            </a:r>
            <a:r>
              <a:rPr lang="en-IN" sz="2500" dirty="0">
                <a:solidFill>
                  <a:srgbClr val="FF0000"/>
                </a:solidFill>
              </a:rPr>
              <a:t>Multi User Operating System: </a:t>
            </a:r>
            <a:r>
              <a:rPr lang="en-IN" sz="2500" dirty="0"/>
              <a:t>These Operating Systems allow input devices more than one communication with the CPU at a time; hence the name is Multi User Operating System. UNIX, LINUX are well known examples</a:t>
            </a:r>
          </a:p>
          <a:p>
            <a:pPr marL="457200" indent="-457200" algn="just">
              <a:buFont typeface="+mj-lt"/>
              <a:buAutoNum type="arabicPeriod"/>
            </a:pPr>
            <a:endParaRPr lang="en-IN" sz="2500" dirty="0" smtClean="0"/>
          </a:p>
          <a:p>
            <a:pPr marL="457200" indent="-457200" algn="just">
              <a:buFont typeface="+mj-lt"/>
              <a:buAutoNum type="arabicPeriod"/>
            </a:pPr>
            <a:endParaRPr lang="en-IN" sz="2400" dirty="0" smtClean="0"/>
          </a:p>
          <a:p>
            <a:pPr marL="0" indent="0" algn="just">
              <a:buNone/>
            </a:pPr>
            <a:endParaRPr lang="en-IN" sz="2400" dirty="0" smtClean="0"/>
          </a:p>
          <a:p>
            <a:pPr marL="0" indent="0" algn="just">
              <a:buNone/>
            </a:pPr>
            <a:endParaRPr lang="en-IN" sz="2400" dirty="0" smtClean="0"/>
          </a:p>
        </p:txBody>
      </p:sp>
    </p:spTree>
    <p:extLst>
      <p:ext uri="{BB962C8B-B14F-4D97-AF65-F5344CB8AC3E}">
        <p14:creationId xmlns:p14="http://schemas.microsoft.com/office/powerpoint/2010/main" val="3519115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a:solidFill>
                  <a:srgbClr val="C00000"/>
                </a:solidFill>
              </a:rPr>
              <a:t>MS-DOS</a:t>
            </a:r>
            <a:endParaRPr lang="en-IN" sz="3200" b="1" dirty="0"/>
          </a:p>
        </p:txBody>
      </p:sp>
      <p:sp>
        <p:nvSpPr>
          <p:cNvPr id="3" name="Content Placeholder 2"/>
          <p:cNvSpPr>
            <a:spLocks noGrp="1"/>
          </p:cNvSpPr>
          <p:nvPr>
            <p:ph idx="1"/>
          </p:nvPr>
        </p:nvSpPr>
        <p:spPr>
          <a:xfrm>
            <a:off x="838200" y="862884"/>
            <a:ext cx="10894454" cy="5808372"/>
          </a:xfrm>
        </p:spPr>
        <p:txBody>
          <a:bodyPr>
            <a:noAutofit/>
          </a:bodyPr>
          <a:lstStyle/>
          <a:p>
            <a:pPr algn="just">
              <a:buFont typeface="Wingdings" panose="05000000000000000000" pitchFamily="2" charset="2"/>
              <a:buChar char="Ø"/>
            </a:pPr>
            <a:r>
              <a:rPr lang="en-IN" sz="2100" dirty="0"/>
              <a:t>MS-DOS stands for Microsoft disk operating system, which is designed by Microsoft Corporation </a:t>
            </a:r>
            <a:r>
              <a:rPr lang="en-IN" sz="2100" dirty="0" smtClean="0"/>
              <a:t>. MS-DOS </a:t>
            </a:r>
            <a:r>
              <a:rPr lang="en-IN" sz="2100" dirty="0"/>
              <a:t>is the most popular single user operating system in the personal computer</a:t>
            </a:r>
            <a:r>
              <a:rPr lang="en-IN" sz="2100" dirty="0" smtClean="0"/>
              <a:t>.</a:t>
            </a:r>
          </a:p>
          <a:p>
            <a:pPr algn="just">
              <a:buFont typeface="Wingdings" panose="05000000000000000000" pitchFamily="2" charset="2"/>
              <a:buChar char="Ø"/>
            </a:pPr>
            <a:r>
              <a:rPr lang="en-IN" sz="2100" dirty="0" smtClean="0"/>
              <a:t> </a:t>
            </a:r>
            <a:r>
              <a:rPr lang="en-IN" sz="2100" dirty="0"/>
              <a:t>It consists of three files such as IO.SYS, MS-DOS.SYS and COMMAND, COM. </a:t>
            </a:r>
            <a:endParaRPr lang="en-IN" sz="2100" dirty="0" smtClean="0"/>
          </a:p>
          <a:p>
            <a:pPr algn="just">
              <a:buFont typeface="Wingdings" panose="05000000000000000000" pitchFamily="2" charset="2"/>
              <a:buChar char="Ø"/>
            </a:pPr>
            <a:r>
              <a:rPr lang="en-IN" sz="2100" dirty="0"/>
              <a:t>MS-DOS has a command driven interface with the user. A command is entered by the user in response to a prompt. The prompt usually indicates the default disk drive like C&gt; or C</a:t>
            </a:r>
            <a:r>
              <a:rPr lang="en-IN" sz="2100" dirty="0" smtClean="0"/>
              <a:t>:\&gt;.</a:t>
            </a:r>
          </a:p>
          <a:p>
            <a:pPr algn="just">
              <a:buFont typeface="Wingdings" panose="05000000000000000000" pitchFamily="2" charset="2"/>
              <a:buChar char="Ø"/>
            </a:pPr>
            <a:r>
              <a:rPr lang="en-IN" sz="2100" dirty="0"/>
              <a:t>MS-DOS commands can be divided into internal and external commands. </a:t>
            </a:r>
            <a:endParaRPr lang="en-IN" sz="2100" dirty="0" smtClean="0"/>
          </a:p>
          <a:p>
            <a:pPr algn="just">
              <a:buFont typeface="Wingdings" panose="05000000000000000000" pitchFamily="2" charset="2"/>
              <a:buChar char="Ø"/>
            </a:pPr>
            <a:r>
              <a:rPr lang="en-IN" sz="2100" dirty="0" smtClean="0"/>
              <a:t>Internal </a:t>
            </a:r>
            <a:r>
              <a:rPr lang="en-IN" sz="2100" dirty="0"/>
              <a:t>commands are loaded into main memory when the system is booted.  Hence they are known as Memory Resident Commands. </a:t>
            </a:r>
            <a:endParaRPr lang="en-IN" sz="2100" dirty="0" smtClean="0"/>
          </a:p>
          <a:p>
            <a:pPr marL="457200" lvl="1" indent="0" algn="just">
              <a:buNone/>
            </a:pPr>
            <a:r>
              <a:rPr lang="en-IN" sz="1900" dirty="0" err="1" smtClean="0"/>
              <a:t>Eg</a:t>
            </a:r>
            <a:r>
              <a:rPr lang="en-IN" sz="1900" dirty="0"/>
              <a:t>: CLS to clear the screen), DATE (to display the current date </a:t>
            </a:r>
            <a:r>
              <a:rPr lang="en-IN" sz="1900" dirty="0" smtClean="0"/>
              <a:t>) TYPE </a:t>
            </a:r>
            <a:r>
              <a:rPr lang="en-IN" sz="1900" dirty="0"/>
              <a:t>(to view the contents of the file), CD (to change the directory), MD (to make directory), TIME (to show the </a:t>
            </a:r>
            <a:r>
              <a:rPr lang="en-IN" sz="1900" dirty="0" smtClean="0"/>
              <a:t>time) </a:t>
            </a:r>
            <a:r>
              <a:rPr lang="en-IN" sz="1900" dirty="0"/>
              <a:t>PATH (to show the path of the directory) etc. </a:t>
            </a:r>
            <a:endParaRPr lang="en-IN" sz="1900" dirty="0" smtClean="0"/>
          </a:p>
          <a:p>
            <a:pPr algn="just">
              <a:buFont typeface="Wingdings" panose="05000000000000000000" pitchFamily="2" charset="2"/>
              <a:buChar char="Ø"/>
            </a:pPr>
            <a:r>
              <a:rPr lang="en-IN" sz="2100" dirty="0"/>
              <a:t>External commands are resident in the system </a:t>
            </a:r>
            <a:r>
              <a:rPr lang="en-IN" sz="2100" dirty="0" smtClean="0"/>
              <a:t>disk and are </a:t>
            </a:r>
            <a:r>
              <a:rPr lang="en-IN" sz="2100" dirty="0"/>
              <a:t>known as Disk Resident Commands. </a:t>
            </a:r>
            <a:endParaRPr lang="en-IN" sz="2100" dirty="0" smtClean="0"/>
          </a:p>
          <a:p>
            <a:pPr marL="457200" lvl="1" indent="0" algn="just">
              <a:buNone/>
            </a:pPr>
            <a:r>
              <a:rPr lang="en-IN" sz="1900" dirty="0" err="1" smtClean="0"/>
              <a:t>Eg</a:t>
            </a:r>
            <a:r>
              <a:rPr lang="en-IN" sz="1900" dirty="0"/>
              <a:t>: FORMAT (Format the disk), CHKDSK (to display the physical status of the disk), SYS (to copy system files), </a:t>
            </a:r>
            <a:r>
              <a:rPr lang="en-IN" sz="1900" dirty="0" smtClean="0"/>
              <a:t>DISKCOPY </a:t>
            </a:r>
            <a:r>
              <a:rPr lang="en-IN" sz="1900" dirty="0"/>
              <a:t>(to copy all things in a disk), MEM (To display the memory status of a system), </a:t>
            </a:r>
            <a:r>
              <a:rPr lang="en-IN" sz="1900" dirty="0" smtClean="0"/>
              <a:t>etc.</a:t>
            </a:r>
          </a:p>
          <a:p>
            <a:pPr marL="0" indent="0" algn="just">
              <a:buNone/>
            </a:pPr>
            <a:r>
              <a:rPr lang="en-IN" sz="2300" dirty="0"/>
              <a:t>A second type of operating system, described as multitasking, is still only capable of having one user but more than one task, operating at a time</a:t>
            </a:r>
            <a:r>
              <a:rPr lang="en-IN" sz="2300" dirty="0" smtClean="0"/>
              <a:t>.</a:t>
            </a:r>
            <a:r>
              <a:rPr lang="en-IN" sz="2000" dirty="0" smtClean="0"/>
              <a:t> </a:t>
            </a:r>
            <a:r>
              <a:rPr lang="en-IN" sz="2000" dirty="0" err="1" smtClean="0"/>
              <a:t>Eg</a:t>
            </a:r>
            <a:r>
              <a:rPr lang="en-IN" sz="2000" dirty="0"/>
              <a:t>. Operating System 2 (OS 2).</a:t>
            </a:r>
            <a:endParaRPr lang="en-IN" sz="2000" dirty="0" smtClean="0"/>
          </a:p>
        </p:txBody>
      </p:sp>
    </p:spTree>
    <p:extLst>
      <p:ext uri="{BB962C8B-B14F-4D97-AF65-F5344CB8AC3E}">
        <p14:creationId xmlns:p14="http://schemas.microsoft.com/office/powerpoint/2010/main" val="1497840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92428"/>
          </a:xfrm>
        </p:spPr>
        <p:txBody>
          <a:bodyPr>
            <a:normAutofit/>
          </a:bodyPr>
          <a:lstStyle/>
          <a:p>
            <a:pPr algn="ctr"/>
            <a:r>
              <a:rPr lang="en-IN" sz="3200" b="1" dirty="0" smtClean="0">
                <a:solidFill>
                  <a:srgbClr val="C00000"/>
                </a:solidFill>
              </a:rPr>
              <a:t>Windows, UNIX &amp; LINUX</a:t>
            </a:r>
            <a:endParaRPr lang="en-IN" sz="3200" b="1" dirty="0"/>
          </a:p>
        </p:txBody>
      </p:sp>
      <p:sp>
        <p:nvSpPr>
          <p:cNvPr id="3" name="Content Placeholder 2"/>
          <p:cNvSpPr>
            <a:spLocks noGrp="1"/>
          </p:cNvSpPr>
          <p:nvPr>
            <p:ph idx="1"/>
          </p:nvPr>
        </p:nvSpPr>
        <p:spPr>
          <a:xfrm>
            <a:off x="838200" y="592428"/>
            <a:ext cx="10894454" cy="5898524"/>
          </a:xfrm>
        </p:spPr>
        <p:txBody>
          <a:bodyPr>
            <a:noAutofit/>
          </a:bodyPr>
          <a:lstStyle/>
          <a:p>
            <a:pPr algn="just">
              <a:buFont typeface="Wingdings" panose="05000000000000000000" pitchFamily="2" charset="2"/>
              <a:buChar char="Ø"/>
            </a:pPr>
            <a:r>
              <a:rPr lang="en-IN" sz="2300" dirty="0" smtClean="0"/>
              <a:t>Windows </a:t>
            </a:r>
            <a:r>
              <a:rPr lang="en-IN" sz="2300" dirty="0"/>
              <a:t>is a </a:t>
            </a:r>
            <a:r>
              <a:rPr lang="en-IN" sz="2300" dirty="0" smtClean="0"/>
              <a:t>concept introduced </a:t>
            </a:r>
            <a:r>
              <a:rPr lang="en-IN" sz="2300" dirty="0"/>
              <a:t>by Microsoft Corporation first in November 1985 </a:t>
            </a:r>
            <a:r>
              <a:rPr lang="en-IN" sz="2300" dirty="0" smtClean="0"/>
              <a:t>as an </a:t>
            </a:r>
            <a:r>
              <a:rPr lang="en-IN" sz="2300" dirty="0"/>
              <a:t>add-on to MS-DOS in response to the growing interest in graphical user interfaces (GUIs</a:t>
            </a:r>
            <a:r>
              <a:rPr lang="en-IN" sz="2300" dirty="0" smtClean="0"/>
              <a:t>).</a:t>
            </a:r>
          </a:p>
          <a:p>
            <a:pPr algn="just">
              <a:buFont typeface="Wingdings" panose="05000000000000000000" pitchFamily="2" charset="2"/>
              <a:buChar char="Ø"/>
            </a:pPr>
            <a:r>
              <a:rPr lang="en-IN" sz="2300" dirty="0" smtClean="0"/>
              <a:t> </a:t>
            </a:r>
            <a:r>
              <a:rPr lang="en-IN" sz="2300" dirty="0"/>
              <a:t>Windows are rectangular areas on the computer screen. These windows appear on a background called the desktop. Any application can be represented in windows by small graphical symbols called icons. Any application can be started by selecting g the corresponding icon. </a:t>
            </a:r>
            <a:endParaRPr lang="en-IN" sz="2300" dirty="0" smtClean="0"/>
          </a:p>
          <a:p>
            <a:pPr algn="just">
              <a:buFont typeface="Wingdings" panose="05000000000000000000" pitchFamily="2" charset="2"/>
              <a:buChar char="Ø"/>
            </a:pPr>
            <a:r>
              <a:rPr lang="en-IN" sz="2300" dirty="0" smtClean="0"/>
              <a:t>Till </a:t>
            </a:r>
            <a:r>
              <a:rPr lang="en-IN" sz="2300" dirty="0"/>
              <a:t>now various versions of windows have been brought out viz. Windows 95, 98, 2000, Windows NT, Windows XP, Windows Server, Windows professional, Windows vista, Windows 7 </a:t>
            </a:r>
            <a:r>
              <a:rPr lang="en-IN" sz="2300" dirty="0" smtClean="0"/>
              <a:t>, Windows 8, Windows 9</a:t>
            </a:r>
          </a:p>
          <a:p>
            <a:pPr algn="just">
              <a:buFont typeface="Wingdings" panose="05000000000000000000" pitchFamily="2" charset="2"/>
              <a:buChar char="Ø"/>
            </a:pPr>
            <a:r>
              <a:rPr lang="en-IN" sz="2300" dirty="0"/>
              <a:t>The third type of operating system is multi-user. </a:t>
            </a:r>
            <a:r>
              <a:rPr lang="en-IN" sz="2300" dirty="0" smtClean="0"/>
              <a:t>Multi-user </a:t>
            </a:r>
            <a:r>
              <a:rPr lang="en-IN" sz="2300" dirty="0"/>
              <a:t>systems are also multiprocessing, </a:t>
            </a:r>
            <a:endParaRPr lang="en-IN" sz="2300" dirty="0" smtClean="0"/>
          </a:p>
          <a:p>
            <a:pPr algn="just">
              <a:buFont typeface="Wingdings" panose="05000000000000000000" pitchFamily="2" charset="2"/>
              <a:buChar char="Ø"/>
            </a:pPr>
            <a:r>
              <a:rPr lang="en-IN" sz="2300" dirty="0"/>
              <a:t>UNIX is a multi-user operating system that has gained high popularity. Developed originally at AT&amp;T Bell </a:t>
            </a:r>
            <a:r>
              <a:rPr lang="en-IN" sz="2300" dirty="0" smtClean="0"/>
              <a:t>Labs</a:t>
            </a:r>
          </a:p>
          <a:p>
            <a:pPr algn="just">
              <a:buFont typeface="Wingdings" panose="05000000000000000000" pitchFamily="2" charset="2"/>
              <a:buChar char="Ø"/>
            </a:pPr>
            <a:r>
              <a:rPr lang="en-IN" sz="2300" dirty="0"/>
              <a:t>Linux -Linux is a family of open-source Unix-like operating systems based on the Linux kernel, an operating system kernel first released on September 17, 1991, by Linus Torvalds.</a:t>
            </a:r>
            <a:endParaRPr lang="en-IN" sz="2300" dirty="0" smtClean="0"/>
          </a:p>
        </p:txBody>
      </p:sp>
    </p:spTree>
    <p:extLst>
      <p:ext uri="{BB962C8B-B14F-4D97-AF65-F5344CB8AC3E}">
        <p14:creationId xmlns:p14="http://schemas.microsoft.com/office/powerpoint/2010/main" val="3865408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3657600" lvl="8" indent="0">
              <a:buNone/>
            </a:pPr>
            <a:r>
              <a:rPr lang="en-IN" sz="4000" dirty="0" smtClean="0">
                <a:solidFill>
                  <a:srgbClr val="C00000"/>
                </a:solidFill>
              </a:rPr>
              <a:t>Thank You</a:t>
            </a:r>
          </a:p>
        </p:txBody>
      </p:sp>
    </p:spTree>
    <p:extLst>
      <p:ext uri="{BB962C8B-B14F-4D97-AF65-F5344CB8AC3E}">
        <p14:creationId xmlns:p14="http://schemas.microsoft.com/office/powerpoint/2010/main" val="2237088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1205</TotalTime>
  <Words>1552</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CLISc-Paper 6- Information Technology</vt:lpstr>
      <vt:lpstr>Computer Software</vt:lpstr>
      <vt:lpstr>System Software</vt:lpstr>
      <vt:lpstr>System Software</vt:lpstr>
      <vt:lpstr>Operating Systems</vt:lpstr>
      <vt:lpstr>Operating System</vt:lpstr>
      <vt:lpstr>MS-DOS</vt:lpstr>
      <vt:lpstr>Windows, UNIX &amp; LINUX</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Types of Information</dc:title>
  <dc:creator>HP</dc:creator>
  <cp:lastModifiedBy>HP</cp:lastModifiedBy>
  <cp:revision>149</cp:revision>
  <dcterms:created xsi:type="dcterms:W3CDTF">2020-09-18T13:18:13Z</dcterms:created>
  <dcterms:modified xsi:type="dcterms:W3CDTF">2021-07-03T12:28:45Z</dcterms:modified>
</cp:coreProperties>
</file>